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notesMasterIdLst>
    <p:notesMasterId r:id="rId123"/>
  </p:notesMasterIdLst>
  <p:sldIdLst>
    <p:sldId id="256" r:id="rId2"/>
    <p:sldId id="257" r:id="rId3"/>
    <p:sldId id="258" r:id="rId4"/>
    <p:sldId id="259" r:id="rId5"/>
    <p:sldId id="260" r:id="rId6"/>
    <p:sldId id="371" r:id="rId7"/>
    <p:sldId id="372" r:id="rId8"/>
    <p:sldId id="373" r:id="rId9"/>
    <p:sldId id="261" r:id="rId10"/>
    <p:sldId id="262" r:id="rId11"/>
    <p:sldId id="263" r:id="rId12"/>
    <p:sldId id="264" r:id="rId13"/>
    <p:sldId id="265" r:id="rId14"/>
    <p:sldId id="368" r:id="rId15"/>
    <p:sldId id="369" r:id="rId16"/>
    <p:sldId id="370" r:id="rId17"/>
    <p:sldId id="266" r:id="rId18"/>
    <p:sldId id="367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366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374" r:id="rId53"/>
    <p:sldId id="375" r:id="rId54"/>
    <p:sldId id="299" r:id="rId55"/>
    <p:sldId id="300" r:id="rId56"/>
    <p:sldId id="302" r:id="rId57"/>
    <p:sldId id="303" r:id="rId58"/>
    <p:sldId id="304" r:id="rId59"/>
    <p:sldId id="376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7" r:id="rId72"/>
    <p:sldId id="318" r:id="rId73"/>
    <p:sldId id="319" r:id="rId74"/>
    <p:sldId id="320" r:id="rId75"/>
    <p:sldId id="377" r:id="rId76"/>
    <p:sldId id="378" r:id="rId77"/>
    <p:sldId id="321" r:id="rId78"/>
    <p:sldId id="322" r:id="rId79"/>
    <p:sldId id="323" r:id="rId80"/>
    <p:sldId id="324" r:id="rId81"/>
    <p:sldId id="325" r:id="rId82"/>
    <p:sldId id="379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0" r:id="rId108"/>
    <p:sldId id="351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5" r:id="rId122"/>
  </p:sldIdLst>
  <p:sldSz cx="9144000" cy="6858000" type="screen4x3"/>
  <p:notesSz cx="9144000" cy="6858000"/>
  <p:embeddedFontLst>
    <p:embeddedFont>
      <p:font typeface="Perpetua" pitchFamily="18" charset="0"/>
      <p:regular r:id="rId124"/>
      <p:bold r:id="rId125"/>
      <p:italic r:id="rId126"/>
      <p:boldItalic r:id="rId127"/>
    </p:embeddedFont>
    <p:embeddedFont>
      <p:font typeface="Franklin Gothic Book" pitchFamily="34" charset="0"/>
      <p:regular r:id="rId128"/>
      <p:italic r:id="rId129"/>
    </p:embeddedFont>
    <p:embeddedFont>
      <p:font typeface="Arial Unicode MS" pitchFamily="34" charset="-128"/>
      <p:regular r:id="rId130"/>
    </p:embeddedFont>
    <p:embeddedFont>
      <p:font typeface="Latha" charset="0"/>
      <p:regular r:id="rId131"/>
      <p:bold r:id="rId132"/>
    </p:embeddedFont>
    <p:embeddedFont>
      <p:font typeface="Juice ITC" pitchFamily="82" charset="0"/>
      <p:regular r:id="rId133"/>
    </p:embeddedFont>
    <p:embeddedFont>
      <p:font typeface="Calibri" pitchFamily="34" charset="0"/>
      <p:regular r:id="rId134"/>
      <p:bold r:id="rId135"/>
      <p:italic r:id="rId136"/>
      <p:boldItalic r:id="rId137"/>
    </p:embeddedFont>
    <p:embeddedFont>
      <p:font typeface="Wingdings 2" pitchFamily="18" charset="2"/>
      <p:regular r:id="rId1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0.fntdata"/><Relationship Id="rId138" Type="http://schemas.openxmlformats.org/officeDocument/2006/relationships/font" Target="fonts/font1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1.fntdata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13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9.fntdata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7.fntdata"/><Relationship Id="rId13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8.fntdata"/><Relationship Id="rId136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109DE-8206-488E-8E92-B629DD7E1E6D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A2219-BCDD-4CA4-81A4-4B290199C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A2219-BCDD-4CA4-81A4-4B290199C56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048" y="2038223"/>
            <a:ext cx="4363212" cy="10234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52572" y="2861182"/>
            <a:ext cx="2047239" cy="1023619"/>
            <a:chOff x="3052572" y="2861182"/>
            <a:chExt cx="2047239" cy="102361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2572" y="3354323"/>
              <a:ext cx="2046731" cy="5303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5272" y="2861182"/>
              <a:ext cx="2021205" cy="51714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191767" y="3684142"/>
            <a:ext cx="5748655" cy="1023619"/>
            <a:chOff x="1191767" y="3684142"/>
            <a:chExt cx="5748655" cy="102361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1767" y="4177283"/>
              <a:ext cx="5748528" cy="5303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08417" y="3688714"/>
              <a:ext cx="5715635" cy="508000"/>
            </a:xfrm>
            <a:custGeom>
              <a:avLst/>
              <a:gdLst/>
              <a:ahLst/>
              <a:cxnLst/>
              <a:rect l="l" t="t" r="r" b="b"/>
              <a:pathLst>
                <a:path w="5715634" h="508000">
                  <a:moveTo>
                    <a:pt x="3696830" y="91312"/>
                  </a:moveTo>
                  <a:lnTo>
                    <a:pt x="3597643" y="91312"/>
                  </a:lnTo>
                  <a:lnTo>
                    <a:pt x="3597643" y="499237"/>
                  </a:lnTo>
                  <a:lnTo>
                    <a:pt x="3696830" y="499237"/>
                  </a:lnTo>
                  <a:lnTo>
                    <a:pt x="3696830" y="91312"/>
                  </a:lnTo>
                  <a:close/>
                </a:path>
                <a:path w="5715634" h="508000">
                  <a:moveTo>
                    <a:pt x="4102087" y="8382"/>
                  </a:moveTo>
                  <a:lnTo>
                    <a:pt x="3997312" y="8382"/>
                  </a:lnTo>
                  <a:lnTo>
                    <a:pt x="3806050" y="499237"/>
                  </a:lnTo>
                  <a:lnTo>
                    <a:pt x="3911206" y="499237"/>
                  </a:lnTo>
                  <a:lnTo>
                    <a:pt x="3951719" y="387731"/>
                  </a:lnTo>
                  <a:lnTo>
                    <a:pt x="4254023" y="387731"/>
                  </a:lnTo>
                  <a:lnTo>
                    <a:pt x="4220909" y="305054"/>
                  </a:lnTo>
                  <a:lnTo>
                    <a:pt x="3982199" y="305054"/>
                  </a:lnTo>
                  <a:lnTo>
                    <a:pt x="4048493" y="122809"/>
                  </a:lnTo>
                  <a:lnTo>
                    <a:pt x="4147917" y="122809"/>
                  </a:lnTo>
                  <a:lnTo>
                    <a:pt x="4102087" y="8382"/>
                  </a:lnTo>
                  <a:close/>
                </a:path>
                <a:path w="5715634" h="508000">
                  <a:moveTo>
                    <a:pt x="4254023" y="387731"/>
                  </a:moveTo>
                  <a:lnTo>
                    <a:pt x="4148061" y="387731"/>
                  </a:lnTo>
                  <a:lnTo>
                    <a:pt x="4190860" y="499237"/>
                  </a:lnTo>
                  <a:lnTo>
                    <a:pt x="4298683" y="499237"/>
                  </a:lnTo>
                  <a:lnTo>
                    <a:pt x="4254023" y="387731"/>
                  </a:lnTo>
                  <a:close/>
                </a:path>
                <a:path w="5715634" h="508000">
                  <a:moveTo>
                    <a:pt x="4147917" y="122809"/>
                  </a:moveTo>
                  <a:lnTo>
                    <a:pt x="4048493" y="122809"/>
                  </a:lnTo>
                  <a:lnTo>
                    <a:pt x="4116184" y="305054"/>
                  </a:lnTo>
                  <a:lnTo>
                    <a:pt x="4220909" y="305054"/>
                  </a:lnTo>
                  <a:lnTo>
                    <a:pt x="4147917" y="122809"/>
                  </a:lnTo>
                  <a:close/>
                </a:path>
                <a:path w="5715634" h="508000">
                  <a:moveTo>
                    <a:pt x="3842118" y="8382"/>
                  </a:moveTo>
                  <a:lnTo>
                    <a:pt x="3451974" y="8382"/>
                  </a:lnTo>
                  <a:lnTo>
                    <a:pt x="3451974" y="91312"/>
                  </a:lnTo>
                  <a:lnTo>
                    <a:pt x="3842118" y="91312"/>
                  </a:lnTo>
                  <a:lnTo>
                    <a:pt x="3842118" y="8382"/>
                  </a:lnTo>
                  <a:close/>
                </a:path>
                <a:path w="5715634" h="508000">
                  <a:moveTo>
                    <a:pt x="3010395" y="8382"/>
                  </a:moveTo>
                  <a:lnTo>
                    <a:pt x="2801734" y="8382"/>
                  </a:lnTo>
                  <a:lnTo>
                    <a:pt x="2801734" y="499237"/>
                  </a:lnTo>
                  <a:lnTo>
                    <a:pt x="2900794" y="499237"/>
                  </a:lnTo>
                  <a:lnTo>
                    <a:pt x="2900794" y="294259"/>
                  </a:lnTo>
                  <a:lnTo>
                    <a:pt x="3091927" y="294259"/>
                  </a:lnTo>
                  <a:lnTo>
                    <a:pt x="3089026" y="292165"/>
                  </a:lnTo>
                  <a:lnTo>
                    <a:pt x="3073641" y="282575"/>
                  </a:lnTo>
                  <a:lnTo>
                    <a:pt x="3103930" y="276240"/>
                  </a:lnTo>
                  <a:lnTo>
                    <a:pt x="3152508" y="253571"/>
                  </a:lnTo>
                  <a:lnTo>
                    <a:pt x="3184964" y="218021"/>
                  </a:lnTo>
                  <a:lnTo>
                    <a:pt x="3185957" y="215900"/>
                  </a:lnTo>
                  <a:lnTo>
                    <a:pt x="2900794" y="215900"/>
                  </a:lnTo>
                  <a:lnTo>
                    <a:pt x="2900794" y="91312"/>
                  </a:lnTo>
                  <a:lnTo>
                    <a:pt x="3193023" y="91312"/>
                  </a:lnTo>
                  <a:lnTo>
                    <a:pt x="3191179" y="86129"/>
                  </a:lnTo>
                  <a:lnTo>
                    <a:pt x="3170200" y="52986"/>
                  </a:lnTo>
                  <a:lnTo>
                    <a:pt x="3124695" y="21590"/>
                  </a:lnTo>
                  <a:lnTo>
                    <a:pt x="3078308" y="11652"/>
                  </a:lnTo>
                  <a:lnTo>
                    <a:pt x="3047042" y="9195"/>
                  </a:lnTo>
                  <a:lnTo>
                    <a:pt x="3010395" y="8382"/>
                  </a:lnTo>
                  <a:close/>
                </a:path>
                <a:path w="5715634" h="508000">
                  <a:moveTo>
                    <a:pt x="3091927" y="294259"/>
                  </a:moveTo>
                  <a:lnTo>
                    <a:pt x="2920987" y="294259"/>
                  </a:lnTo>
                  <a:lnTo>
                    <a:pt x="2936894" y="294614"/>
                  </a:lnTo>
                  <a:lnTo>
                    <a:pt x="2950514" y="295671"/>
                  </a:lnTo>
                  <a:lnTo>
                    <a:pt x="2993472" y="313384"/>
                  </a:lnTo>
                  <a:lnTo>
                    <a:pt x="3020729" y="345741"/>
                  </a:lnTo>
                  <a:lnTo>
                    <a:pt x="3052940" y="392430"/>
                  </a:lnTo>
                  <a:lnTo>
                    <a:pt x="3124568" y="499237"/>
                  </a:lnTo>
                  <a:lnTo>
                    <a:pt x="3243059" y="499237"/>
                  </a:lnTo>
                  <a:lnTo>
                    <a:pt x="3183115" y="403479"/>
                  </a:lnTo>
                  <a:lnTo>
                    <a:pt x="3151301" y="354885"/>
                  </a:lnTo>
                  <a:lnTo>
                    <a:pt x="3126727" y="323723"/>
                  </a:lnTo>
                  <a:lnTo>
                    <a:pt x="3102994" y="302244"/>
                  </a:lnTo>
                  <a:lnTo>
                    <a:pt x="3091927" y="294259"/>
                  </a:lnTo>
                  <a:close/>
                </a:path>
                <a:path w="5715634" h="508000">
                  <a:moveTo>
                    <a:pt x="3193023" y="91312"/>
                  </a:moveTo>
                  <a:lnTo>
                    <a:pt x="2978264" y="91312"/>
                  </a:lnTo>
                  <a:lnTo>
                    <a:pt x="3005360" y="91430"/>
                  </a:lnTo>
                  <a:lnTo>
                    <a:pt x="3026444" y="91773"/>
                  </a:lnTo>
                  <a:lnTo>
                    <a:pt x="3071958" y="99869"/>
                  </a:lnTo>
                  <a:lnTo>
                    <a:pt x="3097755" y="129889"/>
                  </a:lnTo>
                  <a:lnTo>
                    <a:pt x="3101073" y="152273"/>
                  </a:lnTo>
                  <a:lnTo>
                    <a:pt x="3100452" y="162867"/>
                  </a:lnTo>
                  <a:lnTo>
                    <a:pt x="3079038" y="201707"/>
                  </a:lnTo>
                  <a:lnTo>
                    <a:pt x="3032096" y="214439"/>
                  </a:lnTo>
                  <a:lnTo>
                    <a:pt x="2974200" y="215900"/>
                  </a:lnTo>
                  <a:lnTo>
                    <a:pt x="3185957" y="215900"/>
                  </a:lnTo>
                  <a:lnTo>
                    <a:pt x="3195085" y="196389"/>
                  </a:lnTo>
                  <a:lnTo>
                    <a:pt x="3201157" y="172352"/>
                  </a:lnTo>
                  <a:lnTo>
                    <a:pt x="3203181" y="145923"/>
                  </a:lnTo>
                  <a:lnTo>
                    <a:pt x="3201847" y="124801"/>
                  </a:lnTo>
                  <a:lnTo>
                    <a:pt x="3197847" y="104870"/>
                  </a:lnTo>
                  <a:lnTo>
                    <a:pt x="3193023" y="91312"/>
                  </a:lnTo>
                  <a:close/>
                </a:path>
                <a:path w="5715634" h="508000">
                  <a:moveTo>
                    <a:pt x="237477" y="0"/>
                  </a:moveTo>
                  <a:lnTo>
                    <a:pt x="180994" y="4857"/>
                  </a:lnTo>
                  <a:lnTo>
                    <a:pt x="131559" y="19431"/>
                  </a:lnTo>
                  <a:lnTo>
                    <a:pt x="82999" y="49649"/>
                  </a:lnTo>
                  <a:lnTo>
                    <a:pt x="54448" y="78984"/>
                  </a:lnTo>
                  <a:lnTo>
                    <a:pt x="31578" y="112650"/>
                  </a:lnTo>
                  <a:lnTo>
                    <a:pt x="12623" y="157870"/>
                  </a:lnTo>
                  <a:lnTo>
                    <a:pt x="1402" y="220787"/>
                  </a:lnTo>
                  <a:lnTo>
                    <a:pt x="0" y="256794"/>
                  </a:lnTo>
                  <a:lnTo>
                    <a:pt x="4040" y="312229"/>
                  </a:lnTo>
                  <a:lnTo>
                    <a:pt x="16160" y="361378"/>
                  </a:lnTo>
                  <a:lnTo>
                    <a:pt x="36358" y="404241"/>
                  </a:lnTo>
                  <a:lnTo>
                    <a:pt x="64630" y="440817"/>
                  </a:lnTo>
                  <a:lnTo>
                    <a:pt x="99729" y="470060"/>
                  </a:lnTo>
                  <a:lnTo>
                    <a:pt x="140449" y="490934"/>
                  </a:lnTo>
                  <a:lnTo>
                    <a:pt x="186788" y="503449"/>
                  </a:lnTo>
                  <a:lnTo>
                    <a:pt x="238747" y="507619"/>
                  </a:lnTo>
                  <a:lnTo>
                    <a:pt x="290114" y="503426"/>
                  </a:lnTo>
                  <a:lnTo>
                    <a:pt x="336029" y="490839"/>
                  </a:lnTo>
                  <a:lnTo>
                    <a:pt x="376514" y="469846"/>
                  </a:lnTo>
                  <a:lnTo>
                    <a:pt x="411594" y="440436"/>
                  </a:lnTo>
                  <a:lnTo>
                    <a:pt x="425067" y="422910"/>
                  </a:lnTo>
                  <a:lnTo>
                    <a:pt x="238366" y="422910"/>
                  </a:lnTo>
                  <a:lnTo>
                    <a:pt x="210051" y="420219"/>
                  </a:lnTo>
                  <a:lnTo>
                    <a:pt x="161231" y="398692"/>
                  </a:lnTo>
                  <a:lnTo>
                    <a:pt x="123794" y="355808"/>
                  </a:lnTo>
                  <a:lnTo>
                    <a:pt x="104502" y="292613"/>
                  </a:lnTo>
                  <a:lnTo>
                    <a:pt x="102157" y="254508"/>
                  </a:lnTo>
                  <a:lnTo>
                    <a:pt x="102178" y="252095"/>
                  </a:lnTo>
                  <a:lnTo>
                    <a:pt x="104450" y="213774"/>
                  </a:lnTo>
                  <a:lnTo>
                    <a:pt x="123258" y="150389"/>
                  </a:lnTo>
                  <a:lnTo>
                    <a:pt x="159927" y="108336"/>
                  </a:lnTo>
                  <a:lnTo>
                    <a:pt x="209267" y="87330"/>
                  </a:lnTo>
                  <a:lnTo>
                    <a:pt x="238366" y="84709"/>
                  </a:lnTo>
                  <a:lnTo>
                    <a:pt x="424522" y="84709"/>
                  </a:lnTo>
                  <a:lnTo>
                    <a:pt x="411086" y="67310"/>
                  </a:lnTo>
                  <a:lnTo>
                    <a:pt x="375798" y="37826"/>
                  </a:lnTo>
                  <a:lnTo>
                    <a:pt x="335092" y="16795"/>
                  </a:lnTo>
                  <a:lnTo>
                    <a:pt x="288981" y="4194"/>
                  </a:lnTo>
                  <a:lnTo>
                    <a:pt x="237477" y="0"/>
                  </a:lnTo>
                  <a:close/>
                </a:path>
                <a:path w="5715634" h="508000">
                  <a:moveTo>
                    <a:pt x="424522" y="84709"/>
                  </a:moveTo>
                  <a:lnTo>
                    <a:pt x="238366" y="84709"/>
                  </a:lnTo>
                  <a:lnTo>
                    <a:pt x="267512" y="87304"/>
                  </a:lnTo>
                  <a:lnTo>
                    <a:pt x="293611" y="95091"/>
                  </a:lnTo>
                  <a:lnTo>
                    <a:pt x="336664" y="126237"/>
                  </a:lnTo>
                  <a:lnTo>
                    <a:pt x="364493" y="178450"/>
                  </a:lnTo>
                  <a:lnTo>
                    <a:pt x="373748" y="252095"/>
                  </a:lnTo>
                  <a:lnTo>
                    <a:pt x="371367" y="292119"/>
                  </a:lnTo>
                  <a:lnTo>
                    <a:pt x="352317" y="356215"/>
                  </a:lnTo>
                  <a:lnTo>
                    <a:pt x="315358" y="398906"/>
                  </a:lnTo>
                  <a:lnTo>
                    <a:pt x="266728" y="420243"/>
                  </a:lnTo>
                  <a:lnTo>
                    <a:pt x="238366" y="422910"/>
                  </a:lnTo>
                  <a:lnTo>
                    <a:pt x="425067" y="422910"/>
                  </a:lnTo>
                  <a:lnTo>
                    <a:pt x="439857" y="403669"/>
                  </a:lnTo>
                  <a:lnTo>
                    <a:pt x="460060" y="360425"/>
                  </a:lnTo>
                  <a:lnTo>
                    <a:pt x="472191" y="310705"/>
                  </a:lnTo>
                  <a:lnTo>
                    <a:pt x="476237" y="254508"/>
                  </a:lnTo>
                  <a:lnTo>
                    <a:pt x="472165" y="197808"/>
                  </a:lnTo>
                  <a:lnTo>
                    <a:pt x="459949" y="147716"/>
                  </a:lnTo>
                  <a:lnTo>
                    <a:pt x="439589" y="104221"/>
                  </a:lnTo>
                  <a:lnTo>
                    <a:pt x="424522" y="84709"/>
                  </a:lnTo>
                  <a:close/>
                </a:path>
                <a:path w="5715634" h="508000">
                  <a:moveTo>
                    <a:pt x="5705843" y="8382"/>
                  </a:moveTo>
                  <a:lnTo>
                    <a:pt x="5341861" y="8382"/>
                  </a:lnTo>
                  <a:lnTo>
                    <a:pt x="5341861" y="499237"/>
                  </a:lnTo>
                  <a:lnTo>
                    <a:pt x="5715241" y="499237"/>
                  </a:lnTo>
                  <a:lnTo>
                    <a:pt x="5715241" y="416560"/>
                  </a:lnTo>
                  <a:lnTo>
                    <a:pt x="5441048" y="416560"/>
                  </a:lnTo>
                  <a:lnTo>
                    <a:pt x="5441048" y="282956"/>
                  </a:lnTo>
                  <a:lnTo>
                    <a:pt x="5687428" y="282956"/>
                  </a:lnTo>
                  <a:lnTo>
                    <a:pt x="5687428" y="200152"/>
                  </a:lnTo>
                  <a:lnTo>
                    <a:pt x="5441048" y="200152"/>
                  </a:lnTo>
                  <a:lnTo>
                    <a:pt x="5441048" y="91312"/>
                  </a:lnTo>
                  <a:lnTo>
                    <a:pt x="5705843" y="91312"/>
                  </a:lnTo>
                  <a:lnTo>
                    <a:pt x="5705843" y="8382"/>
                  </a:lnTo>
                  <a:close/>
                </a:path>
                <a:path w="5715634" h="508000">
                  <a:moveTo>
                    <a:pt x="4448797" y="8382"/>
                  </a:moveTo>
                  <a:lnTo>
                    <a:pt x="4352277" y="8382"/>
                  </a:lnTo>
                  <a:lnTo>
                    <a:pt x="4352277" y="499237"/>
                  </a:lnTo>
                  <a:lnTo>
                    <a:pt x="4444352" y="499237"/>
                  </a:lnTo>
                  <a:lnTo>
                    <a:pt x="4444352" y="179070"/>
                  </a:lnTo>
                  <a:lnTo>
                    <a:pt x="4553418" y="179070"/>
                  </a:lnTo>
                  <a:lnTo>
                    <a:pt x="4448797" y="8382"/>
                  </a:lnTo>
                  <a:close/>
                </a:path>
                <a:path w="5715634" h="508000">
                  <a:moveTo>
                    <a:pt x="4553418" y="179070"/>
                  </a:moveTo>
                  <a:lnTo>
                    <a:pt x="4444352" y="179070"/>
                  </a:lnTo>
                  <a:lnTo>
                    <a:pt x="4642345" y="499237"/>
                  </a:lnTo>
                  <a:lnTo>
                    <a:pt x="4741786" y="499237"/>
                  </a:lnTo>
                  <a:lnTo>
                    <a:pt x="4741786" y="336169"/>
                  </a:lnTo>
                  <a:lnTo>
                    <a:pt x="4649711" y="336169"/>
                  </a:lnTo>
                  <a:lnTo>
                    <a:pt x="4553418" y="179070"/>
                  </a:lnTo>
                  <a:close/>
                </a:path>
                <a:path w="5715634" h="508000">
                  <a:moveTo>
                    <a:pt x="4741786" y="8382"/>
                  </a:moveTo>
                  <a:lnTo>
                    <a:pt x="4649711" y="8382"/>
                  </a:lnTo>
                  <a:lnTo>
                    <a:pt x="4649711" y="336169"/>
                  </a:lnTo>
                  <a:lnTo>
                    <a:pt x="4741786" y="336169"/>
                  </a:lnTo>
                  <a:lnTo>
                    <a:pt x="4741786" y="8382"/>
                  </a:lnTo>
                  <a:close/>
                </a:path>
                <a:path w="5715634" h="508000">
                  <a:moveTo>
                    <a:pt x="3392792" y="8382"/>
                  </a:moveTo>
                  <a:lnTo>
                    <a:pt x="3293732" y="8382"/>
                  </a:lnTo>
                  <a:lnTo>
                    <a:pt x="3293732" y="499237"/>
                  </a:lnTo>
                  <a:lnTo>
                    <a:pt x="3392792" y="499237"/>
                  </a:lnTo>
                  <a:lnTo>
                    <a:pt x="3392792" y="8382"/>
                  </a:lnTo>
                  <a:close/>
                </a:path>
                <a:path w="5715634" h="508000">
                  <a:moveTo>
                    <a:pt x="2708135" y="8382"/>
                  </a:moveTo>
                  <a:lnTo>
                    <a:pt x="2344153" y="8382"/>
                  </a:lnTo>
                  <a:lnTo>
                    <a:pt x="2344153" y="499237"/>
                  </a:lnTo>
                  <a:lnTo>
                    <a:pt x="2717533" y="499237"/>
                  </a:lnTo>
                  <a:lnTo>
                    <a:pt x="2717533" y="416560"/>
                  </a:lnTo>
                  <a:lnTo>
                    <a:pt x="2443340" y="416560"/>
                  </a:lnTo>
                  <a:lnTo>
                    <a:pt x="2443340" y="282956"/>
                  </a:lnTo>
                  <a:lnTo>
                    <a:pt x="2689720" y="282956"/>
                  </a:lnTo>
                  <a:lnTo>
                    <a:pt x="2689720" y="200152"/>
                  </a:lnTo>
                  <a:lnTo>
                    <a:pt x="2443340" y="200152"/>
                  </a:lnTo>
                  <a:lnTo>
                    <a:pt x="2443340" y="91312"/>
                  </a:lnTo>
                  <a:lnTo>
                    <a:pt x="2708135" y="91312"/>
                  </a:lnTo>
                  <a:lnTo>
                    <a:pt x="2708135" y="8382"/>
                  </a:lnTo>
                  <a:close/>
                </a:path>
                <a:path w="5715634" h="508000">
                  <a:moveTo>
                    <a:pt x="1948294" y="8382"/>
                  </a:moveTo>
                  <a:lnTo>
                    <a:pt x="1849234" y="8382"/>
                  </a:lnTo>
                  <a:lnTo>
                    <a:pt x="1849234" y="499237"/>
                  </a:lnTo>
                  <a:lnTo>
                    <a:pt x="1948294" y="499237"/>
                  </a:lnTo>
                  <a:lnTo>
                    <a:pt x="1948294" y="284607"/>
                  </a:lnTo>
                  <a:lnTo>
                    <a:pt x="2241664" y="284607"/>
                  </a:lnTo>
                  <a:lnTo>
                    <a:pt x="2241664" y="201549"/>
                  </a:lnTo>
                  <a:lnTo>
                    <a:pt x="1948294" y="201549"/>
                  </a:lnTo>
                  <a:lnTo>
                    <a:pt x="1948294" y="8382"/>
                  </a:lnTo>
                  <a:close/>
                </a:path>
                <a:path w="5715634" h="508000">
                  <a:moveTo>
                    <a:pt x="2241664" y="284607"/>
                  </a:moveTo>
                  <a:lnTo>
                    <a:pt x="2142604" y="284607"/>
                  </a:lnTo>
                  <a:lnTo>
                    <a:pt x="2142604" y="499237"/>
                  </a:lnTo>
                  <a:lnTo>
                    <a:pt x="2241664" y="499237"/>
                  </a:lnTo>
                  <a:lnTo>
                    <a:pt x="2241664" y="284607"/>
                  </a:lnTo>
                  <a:close/>
                </a:path>
                <a:path w="5715634" h="508000">
                  <a:moveTo>
                    <a:pt x="2241664" y="8382"/>
                  </a:moveTo>
                  <a:lnTo>
                    <a:pt x="2142604" y="8382"/>
                  </a:lnTo>
                  <a:lnTo>
                    <a:pt x="2142604" y="201549"/>
                  </a:lnTo>
                  <a:lnTo>
                    <a:pt x="2241664" y="201549"/>
                  </a:lnTo>
                  <a:lnTo>
                    <a:pt x="2241664" y="8382"/>
                  </a:lnTo>
                  <a:close/>
                </a:path>
                <a:path w="5715634" h="508000">
                  <a:moveTo>
                    <a:pt x="1451089" y="8382"/>
                  </a:moveTo>
                  <a:lnTo>
                    <a:pt x="1354569" y="8382"/>
                  </a:lnTo>
                  <a:lnTo>
                    <a:pt x="1354569" y="499237"/>
                  </a:lnTo>
                  <a:lnTo>
                    <a:pt x="1446644" y="499237"/>
                  </a:lnTo>
                  <a:lnTo>
                    <a:pt x="1446644" y="179070"/>
                  </a:lnTo>
                  <a:lnTo>
                    <a:pt x="1555710" y="179070"/>
                  </a:lnTo>
                  <a:lnTo>
                    <a:pt x="1451089" y="8382"/>
                  </a:lnTo>
                  <a:close/>
                </a:path>
                <a:path w="5715634" h="508000">
                  <a:moveTo>
                    <a:pt x="1555710" y="179070"/>
                  </a:moveTo>
                  <a:lnTo>
                    <a:pt x="1446644" y="179070"/>
                  </a:lnTo>
                  <a:lnTo>
                    <a:pt x="1644637" y="499237"/>
                  </a:lnTo>
                  <a:lnTo>
                    <a:pt x="1744078" y="499237"/>
                  </a:lnTo>
                  <a:lnTo>
                    <a:pt x="1744078" y="336169"/>
                  </a:lnTo>
                  <a:lnTo>
                    <a:pt x="1652003" y="336169"/>
                  </a:lnTo>
                  <a:lnTo>
                    <a:pt x="1555710" y="179070"/>
                  </a:lnTo>
                  <a:close/>
                </a:path>
                <a:path w="5715634" h="508000">
                  <a:moveTo>
                    <a:pt x="1744078" y="8382"/>
                  </a:moveTo>
                  <a:lnTo>
                    <a:pt x="1652003" y="8382"/>
                  </a:lnTo>
                  <a:lnTo>
                    <a:pt x="1652003" y="336169"/>
                  </a:lnTo>
                  <a:lnTo>
                    <a:pt x="1744078" y="336169"/>
                  </a:lnTo>
                  <a:lnTo>
                    <a:pt x="1744078" y="8382"/>
                  </a:lnTo>
                  <a:close/>
                </a:path>
                <a:path w="5715634" h="508000">
                  <a:moveTo>
                    <a:pt x="1259192" y="8382"/>
                  </a:moveTo>
                  <a:lnTo>
                    <a:pt x="1160132" y="8382"/>
                  </a:lnTo>
                  <a:lnTo>
                    <a:pt x="1160132" y="499237"/>
                  </a:lnTo>
                  <a:lnTo>
                    <a:pt x="1259192" y="499237"/>
                  </a:lnTo>
                  <a:lnTo>
                    <a:pt x="1259192" y="8382"/>
                  </a:lnTo>
                  <a:close/>
                </a:path>
                <a:path w="5715634" h="508000">
                  <a:moveTo>
                    <a:pt x="890765" y="8382"/>
                  </a:moveTo>
                  <a:lnTo>
                    <a:pt x="554215" y="8382"/>
                  </a:lnTo>
                  <a:lnTo>
                    <a:pt x="554215" y="499237"/>
                  </a:lnTo>
                  <a:lnTo>
                    <a:pt x="653275" y="499237"/>
                  </a:lnTo>
                  <a:lnTo>
                    <a:pt x="653275" y="290576"/>
                  </a:lnTo>
                  <a:lnTo>
                    <a:pt x="858253" y="290576"/>
                  </a:lnTo>
                  <a:lnTo>
                    <a:pt x="858253" y="207518"/>
                  </a:lnTo>
                  <a:lnTo>
                    <a:pt x="653275" y="207518"/>
                  </a:lnTo>
                  <a:lnTo>
                    <a:pt x="653275" y="91312"/>
                  </a:lnTo>
                  <a:lnTo>
                    <a:pt x="890765" y="91312"/>
                  </a:lnTo>
                  <a:lnTo>
                    <a:pt x="890765" y="8382"/>
                  </a:lnTo>
                  <a:close/>
                </a:path>
                <a:path w="5715634" h="508000">
                  <a:moveTo>
                    <a:pt x="5058905" y="0"/>
                  </a:moveTo>
                  <a:lnTo>
                    <a:pt x="5009853" y="4238"/>
                  </a:lnTo>
                  <a:lnTo>
                    <a:pt x="4965766" y="16954"/>
                  </a:lnTo>
                  <a:lnTo>
                    <a:pt x="4926656" y="38147"/>
                  </a:lnTo>
                  <a:lnTo>
                    <a:pt x="4892535" y="67818"/>
                  </a:lnTo>
                  <a:lnTo>
                    <a:pt x="4864791" y="105136"/>
                  </a:lnTo>
                  <a:lnTo>
                    <a:pt x="4844989" y="149288"/>
                  </a:lnTo>
                  <a:lnTo>
                    <a:pt x="4833117" y="200298"/>
                  </a:lnTo>
                  <a:lnTo>
                    <a:pt x="4829162" y="258191"/>
                  </a:lnTo>
                  <a:lnTo>
                    <a:pt x="4833093" y="313033"/>
                  </a:lnTo>
                  <a:lnTo>
                    <a:pt x="4844894" y="361743"/>
                  </a:lnTo>
                  <a:lnTo>
                    <a:pt x="4864577" y="404334"/>
                  </a:lnTo>
                  <a:lnTo>
                    <a:pt x="4892154" y="440817"/>
                  </a:lnTo>
                  <a:lnTo>
                    <a:pt x="4925777" y="470060"/>
                  </a:lnTo>
                  <a:lnTo>
                    <a:pt x="4963782" y="490934"/>
                  </a:lnTo>
                  <a:lnTo>
                    <a:pt x="5006168" y="503449"/>
                  </a:lnTo>
                  <a:lnTo>
                    <a:pt x="5052936" y="507619"/>
                  </a:lnTo>
                  <a:lnTo>
                    <a:pt x="5090675" y="505188"/>
                  </a:lnTo>
                  <a:lnTo>
                    <a:pt x="5155913" y="485705"/>
                  </a:lnTo>
                  <a:lnTo>
                    <a:pt x="5207175" y="446530"/>
                  </a:lnTo>
                  <a:lnTo>
                    <a:pt x="5224663" y="422910"/>
                  </a:lnTo>
                  <a:lnTo>
                    <a:pt x="5051920" y="422910"/>
                  </a:lnTo>
                  <a:lnTo>
                    <a:pt x="5026341" y="420435"/>
                  </a:lnTo>
                  <a:lnTo>
                    <a:pt x="4982804" y="400675"/>
                  </a:lnTo>
                  <a:lnTo>
                    <a:pt x="4950129" y="360267"/>
                  </a:lnTo>
                  <a:lnTo>
                    <a:pt x="4933365" y="293973"/>
                  </a:lnTo>
                  <a:lnTo>
                    <a:pt x="4931270" y="250825"/>
                  </a:lnTo>
                  <a:lnTo>
                    <a:pt x="4933409" y="209960"/>
                  </a:lnTo>
                  <a:lnTo>
                    <a:pt x="4950451" y="146472"/>
                  </a:lnTo>
                  <a:lnTo>
                    <a:pt x="4983566" y="106729"/>
                  </a:lnTo>
                  <a:lnTo>
                    <a:pt x="5027849" y="87159"/>
                  </a:lnTo>
                  <a:lnTo>
                    <a:pt x="5053825" y="84709"/>
                  </a:lnTo>
                  <a:lnTo>
                    <a:pt x="5230102" y="84709"/>
                  </a:lnTo>
                  <a:lnTo>
                    <a:pt x="5220925" y="70645"/>
                  </a:lnTo>
                  <a:lnTo>
                    <a:pt x="5205209" y="53212"/>
                  </a:lnTo>
                  <a:lnTo>
                    <a:pt x="5174991" y="29896"/>
                  </a:lnTo>
                  <a:lnTo>
                    <a:pt x="5140534" y="13271"/>
                  </a:lnTo>
                  <a:lnTo>
                    <a:pt x="5101839" y="3313"/>
                  </a:lnTo>
                  <a:lnTo>
                    <a:pt x="5058905" y="0"/>
                  </a:lnTo>
                  <a:close/>
                </a:path>
                <a:path w="5715634" h="508000">
                  <a:moveTo>
                    <a:pt x="5160759" y="318770"/>
                  </a:moveTo>
                  <a:lnTo>
                    <a:pt x="5144312" y="365458"/>
                  </a:lnTo>
                  <a:lnTo>
                    <a:pt x="5119865" y="397764"/>
                  </a:lnTo>
                  <a:lnTo>
                    <a:pt x="5070948" y="421338"/>
                  </a:lnTo>
                  <a:lnTo>
                    <a:pt x="5051920" y="422910"/>
                  </a:lnTo>
                  <a:lnTo>
                    <a:pt x="5224663" y="422910"/>
                  </a:lnTo>
                  <a:lnTo>
                    <a:pt x="5227354" y="419274"/>
                  </a:lnTo>
                  <a:lnTo>
                    <a:pt x="5243890" y="386851"/>
                  </a:lnTo>
                  <a:lnTo>
                    <a:pt x="5256771" y="349250"/>
                  </a:lnTo>
                  <a:lnTo>
                    <a:pt x="5160759" y="318770"/>
                  </a:lnTo>
                  <a:close/>
                </a:path>
                <a:path w="5715634" h="508000">
                  <a:moveTo>
                    <a:pt x="5230102" y="84709"/>
                  </a:moveTo>
                  <a:lnTo>
                    <a:pt x="5053825" y="84709"/>
                  </a:lnTo>
                  <a:lnTo>
                    <a:pt x="5072877" y="86090"/>
                  </a:lnTo>
                  <a:lnTo>
                    <a:pt x="5090417" y="90233"/>
                  </a:lnTo>
                  <a:lnTo>
                    <a:pt x="5133648" y="118856"/>
                  </a:lnTo>
                  <a:lnTo>
                    <a:pt x="5157330" y="167005"/>
                  </a:lnTo>
                  <a:lnTo>
                    <a:pt x="5255501" y="143637"/>
                  </a:lnTo>
                  <a:lnTo>
                    <a:pt x="5246071" y="115845"/>
                  </a:lnTo>
                  <a:lnTo>
                    <a:pt x="5234546" y="91519"/>
                  </a:lnTo>
                  <a:lnTo>
                    <a:pt x="5230102" y="84709"/>
                  </a:lnTo>
                  <a:close/>
                </a:path>
              </a:pathLst>
            </a:custGeom>
            <a:solidFill>
              <a:srgbClr val="18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90616" y="3811523"/>
              <a:ext cx="133985" cy="182245"/>
            </a:xfrm>
            <a:custGeom>
              <a:avLst/>
              <a:gdLst/>
              <a:ahLst/>
              <a:cxnLst/>
              <a:rect l="l" t="t" r="r" b="b"/>
              <a:pathLst>
                <a:path w="133985" h="182245">
                  <a:moveTo>
                    <a:pt x="66294" y="0"/>
                  </a:moveTo>
                  <a:lnTo>
                    <a:pt x="0" y="182244"/>
                  </a:lnTo>
                  <a:lnTo>
                    <a:pt x="133985" y="182244"/>
                  </a:lnTo>
                  <a:lnTo>
                    <a:pt x="66294" y="0"/>
                  </a:lnTo>
                  <a:close/>
                </a:path>
              </a:pathLst>
            </a:custGeom>
            <a:ln w="914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04639" y="3775455"/>
              <a:ext cx="209423" cy="1337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08417" y="3688714"/>
              <a:ext cx="5715635" cy="508000"/>
            </a:xfrm>
            <a:custGeom>
              <a:avLst/>
              <a:gdLst/>
              <a:ahLst/>
              <a:cxnLst/>
              <a:rect l="l" t="t" r="r" b="b"/>
              <a:pathLst>
                <a:path w="5715634" h="508000">
                  <a:moveTo>
                    <a:pt x="238366" y="84709"/>
                  </a:moveTo>
                  <a:lnTo>
                    <a:pt x="183121" y="95202"/>
                  </a:lnTo>
                  <a:lnTo>
                    <a:pt x="139687" y="126746"/>
                  </a:lnTo>
                  <a:lnTo>
                    <a:pt x="111509" y="179403"/>
                  </a:lnTo>
                  <a:lnTo>
                    <a:pt x="102095" y="253492"/>
                  </a:lnTo>
                  <a:lnTo>
                    <a:pt x="104502" y="292613"/>
                  </a:lnTo>
                  <a:lnTo>
                    <a:pt x="123794" y="355808"/>
                  </a:lnTo>
                  <a:lnTo>
                    <a:pt x="161231" y="398692"/>
                  </a:lnTo>
                  <a:lnTo>
                    <a:pt x="210051" y="420219"/>
                  </a:lnTo>
                  <a:lnTo>
                    <a:pt x="238366" y="422910"/>
                  </a:lnTo>
                  <a:lnTo>
                    <a:pt x="266728" y="420243"/>
                  </a:lnTo>
                  <a:lnTo>
                    <a:pt x="315358" y="398906"/>
                  </a:lnTo>
                  <a:lnTo>
                    <a:pt x="352317" y="356215"/>
                  </a:lnTo>
                  <a:lnTo>
                    <a:pt x="371367" y="292119"/>
                  </a:lnTo>
                  <a:lnTo>
                    <a:pt x="373748" y="252095"/>
                  </a:lnTo>
                  <a:lnTo>
                    <a:pt x="371436" y="212588"/>
                  </a:lnTo>
                  <a:lnTo>
                    <a:pt x="352906" y="149671"/>
                  </a:lnTo>
                  <a:lnTo>
                    <a:pt x="316661" y="108069"/>
                  </a:lnTo>
                  <a:lnTo>
                    <a:pt x="267512" y="87304"/>
                  </a:lnTo>
                  <a:lnTo>
                    <a:pt x="238366" y="84709"/>
                  </a:lnTo>
                  <a:close/>
                </a:path>
                <a:path w="5715634" h="508000">
                  <a:moveTo>
                    <a:pt x="5341861" y="8382"/>
                  </a:moveTo>
                  <a:lnTo>
                    <a:pt x="5705843" y="8382"/>
                  </a:lnTo>
                  <a:lnTo>
                    <a:pt x="5705843" y="91312"/>
                  </a:lnTo>
                  <a:lnTo>
                    <a:pt x="5441048" y="91312"/>
                  </a:lnTo>
                  <a:lnTo>
                    <a:pt x="5441048" y="200152"/>
                  </a:lnTo>
                  <a:lnTo>
                    <a:pt x="5687428" y="200152"/>
                  </a:lnTo>
                  <a:lnTo>
                    <a:pt x="5687428" y="282956"/>
                  </a:lnTo>
                  <a:lnTo>
                    <a:pt x="5441048" y="282956"/>
                  </a:lnTo>
                  <a:lnTo>
                    <a:pt x="5441048" y="416560"/>
                  </a:lnTo>
                  <a:lnTo>
                    <a:pt x="5715241" y="416560"/>
                  </a:lnTo>
                  <a:lnTo>
                    <a:pt x="5715241" y="499237"/>
                  </a:lnTo>
                  <a:lnTo>
                    <a:pt x="5341861" y="499237"/>
                  </a:lnTo>
                  <a:lnTo>
                    <a:pt x="5341861" y="8382"/>
                  </a:lnTo>
                  <a:close/>
                </a:path>
                <a:path w="5715634" h="508000">
                  <a:moveTo>
                    <a:pt x="4352277" y="8382"/>
                  </a:moveTo>
                  <a:lnTo>
                    <a:pt x="4448797" y="8382"/>
                  </a:lnTo>
                  <a:lnTo>
                    <a:pt x="4649711" y="336169"/>
                  </a:lnTo>
                  <a:lnTo>
                    <a:pt x="4649711" y="8382"/>
                  </a:lnTo>
                  <a:lnTo>
                    <a:pt x="4741786" y="8382"/>
                  </a:lnTo>
                  <a:lnTo>
                    <a:pt x="4741786" y="499237"/>
                  </a:lnTo>
                  <a:lnTo>
                    <a:pt x="4642345" y="499237"/>
                  </a:lnTo>
                  <a:lnTo>
                    <a:pt x="4444352" y="179070"/>
                  </a:lnTo>
                  <a:lnTo>
                    <a:pt x="4444352" y="499237"/>
                  </a:lnTo>
                  <a:lnTo>
                    <a:pt x="4352277" y="499237"/>
                  </a:lnTo>
                  <a:lnTo>
                    <a:pt x="4352277" y="8382"/>
                  </a:lnTo>
                  <a:close/>
                </a:path>
                <a:path w="5715634" h="508000">
                  <a:moveTo>
                    <a:pt x="3997312" y="8382"/>
                  </a:moveTo>
                  <a:lnTo>
                    <a:pt x="4102087" y="8382"/>
                  </a:lnTo>
                  <a:lnTo>
                    <a:pt x="4298683" y="499237"/>
                  </a:lnTo>
                  <a:lnTo>
                    <a:pt x="4190860" y="499237"/>
                  </a:lnTo>
                  <a:lnTo>
                    <a:pt x="4148061" y="387731"/>
                  </a:lnTo>
                  <a:lnTo>
                    <a:pt x="3951719" y="387731"/>
                  </a:lnTo>
                  <a:lnTo>
                    <a:pt x="3911206" y="499237"/>
                  </a:lnTo>
                  <a:lnTo>
                    <a:pt x="3806050" y="499237"/>
                  </a:lnTo>
                  <a:lnTo>
                    <a:pt x="3997312" y="8382"/>
                  </a:lnTo>
                  <a:close/>
                </a:path>
                <a:path w="5715634" h="508000">
                  <a:moveTo>
                    <a:pt x="3451974" y="8382"/>
                  </a:moveTo>
                  <a:lnTo>
                    <a:pt x="3842118" y="8382"/>
                  </a:lnTo>
                  <a:lnTo>
                    <a:pt x="3842118" y="91312"/>
                  </a:lnTo>
                  <a:lnTo>
                    <a:pt x="3696830" y="91312"/>
                  </a:lnTo>
                  <a:lnTo>
                    <a:pt x="3696830" y="499237"/>
                  </a:lnTo>
                  <a:lnTo>
                    <a:pt x="3597643" y="499237"/>
                  </a:lnTo>
                  <a:lnTo>
                    <a:pt x="3597643" y="91312"/>
                  </a:lnTo>
                  <a:lnTo>
                    <a:pt x="3451974" y="91312"/>
                  </a:lnTo>
                  <a:lnTo>
                    <a:pt x="3451974" y="8382"/>
                  </a:lnTo>
                  <a:close/>
                </a:path>
                <a:path w="5715634" h="508000">
                  <a:moveTo>
                    <a:pt x="3293732" y="8382"/>
                  </a:moveTo>
                  <a:lnTo>
                    <a:pt x="3392792" y="8382"/>
                  </a:lnTo>
                  <a:lnTo>
                    <a:pt x="3392792" y="499237"/>
                  </a:lnTo>
                  <a:lnTo>
                    <a:pt x="3293732" y="499237"/>
                  </a:lnTo>
                  <a:lnTo>
                    <a:pt x="3293732" y="8382"/>
                  </a:lnTo>
                  <a:close/>
                </a:path>
                <a:path w="5715634" h="508000">
                  <a:moveTo>
                    <a:pt x="2801734" y="8382"/>
                  </a:moveTo>
                  <a:lnTo>
                    <a:pt x="3010395" y="8382"/>
                  </a:lnTo>
                  <a:lnTo>
                    <a:pt x="3047042" y="9195"/>
                  </a:lnTo>
                  <a:lnTo>
                    <a:pt x="3104192" y="15775"/>
                  </a:lnTo>
                  <a:lnTo>
                    <a:pt x="3141625" y="29467"/>
                  </a:lnTo>
                  <a:lnTo>
                    <a:pt x="3181845" y="68580"/>
                  </a:lnTo>
                  <a:lnTo>
                    <a:pt x="3197847" y="104870"/>
                  </a:lnTo>
                  <a:lnTo>
                    <a:pt x="3203181" y="145923"/>
                  </a:lnTo>
                  <a:lnTo>
                    <a:pt x="3201157" y="172352"/>
                  </a:lnTo>
                  <a:lnTo>
                    <a:pt x="3184964" y="218021"/>
                  </a:lnTo>
                  <a:lnTo>
                    <a:pt x="3152508" y="253571"/>
                  </a:lnTo>
                  <a:lnTo>
                    <a:pt x="3103930" y="276240"/>
                  </a:lnTo>
                  <a:lnTo>
                    <a:pt x="3073641" y="282575"/>
                  </a:lnTo>
                  <a:lnTo>
                    <a:pt x="3089026" y="292165"/>
                  </a:lnTo>
                  <a:lnTo>
                    <a:pt x="3126727" y="323723"/>
                  </a:lnTo>
                  <a:lnTo>
                    <a:pt x="3151301" y="354885"/>
                  </a:lnTo>
                  <a:lnTo>
                    <a:pt x="3183115" y="403479"/>
                  </a:lnTo>
                  <a:lnTo>
                    <a:pt x="3243059" y="499237"/>
                  </a:lnTo>
                  <a:lnTo>
                    <a:pt x="3124568" y="499237"/>
                  </a:lnTo>
                  <a:lnTo>
                    <a:pt x="3052940" y="392430"/>
                  </a:lnTo>
                  <a:lnTo>
                    <a:pt x="3035317" y="366424"/>
                  </a:lnTo>
                  <a:lnTo>
                    <a:pt x="3009166" y="330368"/>
                  </a:lnTo>
                  <a:lnTo>
                    <a:pt x="2978613" y="303184"/>
                  </a:lnTo>
                  <a:lnTo>
                    <a:pt x="2936894" y="294614"/>
                  </a:lnTo>
                  <a:lnTo>
                    <a:pt x="2920987" y="294259"/>
                  </a:lnTo>
                  <a:lnTo>
                    <a:pt x="2900794" y="294259"/>
                  </a:lnTo>
                  <a:lnTo>
                    <a:pt x="2900794" y="499237"/>
                  </a:lnTo>
                  <a:lnTo>
                    <a:pt x="2801734" y="499237"/>
                  </a:lnTo>
                  <a:lnTo>
                    <a:pt x="2801734" y="8382"/>
                  </a:lnTo>
                  <a:close/>
                </a:path>
                <a:path w="5715634" h="508000">
                  <a:moveTo>
                    <a:pt x="2344153" y="8382"/>
                  </a:moveTo>
                  <a:lnTo>
                    <a:pt x="2708135" y="8382"/>
                  </a:lnTo>
                  <a:lnTo>
                    <a:pt x="2708135" y="91312"/>
                  </a:lnTo>
                  <a:lnTo>
                    <a:pt x="2443340" y="91312"/>
                  </a:lnTo>
                  <a:lnTo>
                    <a:pt x="2443340" y="200152"/>
                  </a:lnTo>
                  <a:lnTo>
                    <a:pt x="2689720" y="200152"/>
                  </a:lnTo>
                  <a:lnTo>
                    <a:pt x="2689720" y="282956"/>
                  </a:lnTo>
                  <a:lnTo>
                    <a:pt x="2443340" y="282956"/>
                  </a:lnTo>
                  <a:lnTo>
                    <a:pt x="2443340" y="416560"/>
                  </a:lnTo>
                  <a:lnTo>
                    <a:pt x="2717533" y="416560"/>
                  </a:lnTo>
                  <a:lnTo>
                    <a:pt x="2717533" y="499237"/>
                  </a:lnTo>
                  <a:lnTo>
                    <a:pt x="2344153" y="499237"/>
                  </a:lnTo>
                  <a:lnTo>
                    <a:pt x="2344153" y="8382"/>
                  </a:lnTo>
                  <a:close/>
                </a:path>
                <a:path w="5715634" h="508000">
                  <a:moveTo>
                    <a:pt x="1849234" y="8382"/>
                  </a:moveTo>
                  <a:lnTo>
                    <a:pt x="1948294" y="8382"/>
                  </a:lnTo>
                  <a:lnTo>
                    <a:pt x="1948294" y="201549"/>
                  </a:lnTo>
                  <a:lnTo>
                    <a:pt x="2142604" y="201549"/>
                  </a:lnTo>
                  <a:lnTo>
                    <a:pt x="2142604" y="8382"/>
                  </a:lnTo>
                  <a:lnTo>
                    <a:pt x="2241664" y="8382"/>
                  </a:lnTo>
                  <a:lnTo>
                    <a:pt x="2241664" y="499237"/>
                  </a:lnTo>
                  <a:lnTo>
                    <a:pt x="2142604" y="499237"/>
                  </a:lnTo>
                  <a:lnTo>
                    <a:pt x="2142604" y="284607"/>
                  </a:lnTo>
                  <a:lnTo>
                    <a:pt x="1948294" y="284607"/>
                  </a:lnTo>
                  <a:lnTo>
                    <a:pt x="1948294" y="499237"/>
                  </a:lnTo>
                  <a:lnTo>
                    <a:pt x="1849234" y="499237"/>
                  </a:lnTo>
                  <a:lnTo>
                    <a:pt x="1849234" y="8382"/>
                  </a:lnTo>
                  <a:close/>
                </a:path>
                <a:path w="5715634" h="508000">
                  <a:moveTo>
                    <a:pt x="1354569" y="8382"/>
                  </a:moveTo>
                  <a:lnTo>
                    <a:pt x="1451089" y="8382"/>
                  </a:lnTo>
                  <a:lnTo>
                    <a:pt x="1652003" y="336169"/>
                  </a:lnTo>
                  <a:lnTo>
                    <a:pt x="1652003" y="8382"/>
                  </a:lnTo>
                  <a:lnTo>
                    <a:pt x="1744078" y="8382"/>
                  </a:lnTo>
                  <a:lnTo>
                    <a:pt x="1744078" y="499237"/>
                  </a:lnTo>
                  <a:lnTo>
                    <a:pt x="1644637" y="499237"/>
                  </a:lnTo>
                  <a:lnTo>
                    <a:pt x="1446644" y="179070"/>
                  </a:lnTo>
                  <a:lnTo>
                    <a:pt x="1446644" y="499237"/>
                  </a:lnTo>
                  <a:lnTo>
                    <a:pt x="1354569" y="499237"/>
                  </a:lnTo>
                  <a:lnTo>
                    <a:pt x="1354569" y="8382"/>
                  </a:lnTo>
                  <a:close/>
                </a:path>
                <a:path w="5715634" h="508000">
                  <a:moveTo>
                    <a:pt x="1160132" y="8382"/>
                  </a:moveTo>
                  <a:lnTo>
                    <a:pt x="1259192" y="8382"/>
                  </a:lnTo>
                  <a:lnTo>
                    <a:pt x="1259192" y="499237"/>
                  </a:lnTo>
                  <a:lnTo>
                    <a:pt x="1160132" y="499237"/>
                  </a:lnTo>
                  <a:lnTo>
                    <a:pt x="1160132" y="8382"/>
                  </a:lnTo>
                  <a:close/>
                </a:path>
                <a:path w="5715634" h="508000">
                  <a:moveTo>
                    <a:pt x="554215" y="8382"/>
                  </a:moveTo>
                  <a:lnTo>
                    <a:pt x="890765" y="8382"/>
                  </a:lnTo>
                  <a:lnTo>
                    <a:pt x="890765" y="91312"/>
                  </a:lnTo>
                  <a:lnTo>
                    <a:pt x="653275" y="91312"/>
                  </a:lnTo>
                  <a:lnTo>
                    <a:pt x="653275" y="207518"/>
                  </a:lnTo>
                  <a:lnTo>
                    <a:pt x="858253" y="207518"/>
                  </a:lnTo>
                  <a:lnTo>
                    <a:pt x="858253" y="290576"/>
                  </a:lnTo>
                  <a:lnTo>
                    <a:pt x="653275" y="290576"/>
                  </a:lnTo>
                  <a:lnTo>
                    <a:pt x="653275" y="499237"/>
                  </a:lnTo>
                  <a:lnTo>
                    <a:pt x="554215" y="499237"/>
                  </a:lnTo>
                  <a:lnTo>
                    <a:pt x="554215" y="8382"/>
                  </a:lnTo>
                  <a:close/>
                </a:path>
                <a:path w="5715634" h="508000">
                  <a:moveTo>
                    <a:pt x="5058905" y="0"/>
                  </a:moveTo>
                  <a:lnTo>
                    <a:pt x="5101839" y="3313"/>
                  </a:lnTo>
                  <a:lnTo>
                    <a:pt x="5140534" y="13271"/>
                  </a:lnTo>
                  <a:lnTo>
                    <a:pt x="5174991" y="29896"/>
                  </a:lnTo>
                  <a:lnTo>
                    <a:pt x="5205209" y="53212"/>
                  </a:lnTo>
                  <a:lnTo>
                    <a:pt x="5234546" y="91519"/>
                  </a:lnTo>
                  <a:lnTo>
                    <a:pt x="5255501" y="143637"/>
                  </a:lnTo>
                  <a:lnTo>
                    <a:pt x="5157330" y="167005"/>
                  </a:lnTo>
                  <a:lnTo>
                    <a:pt x="5151833" y="148955"/>
                  </a:lnTo>
                  <a:lnTo>
                    <a:pt x="5143931" y="132905"/>
                  </a:lnTo>
                  <a:lnTo>
                    <a:pt x="5106456" y="97139"/>
                  </a:lnTo>
                  <a:lnTo>
                    <a:pt x="5053825" y="84709"/>
                  </a:lnTo>
                  <a:lnTo>
                    <a:pt x="5027849" y="87159"/>
                  </a:lnTo>
                  <a:lnTo>
                    <a:pt x="4983566" y="106729"/>
                  </a:lnTo>
                  <a:lnTo>
                    <a:pt x="4950451" y="146472"/>
                  </a:lnTo>
                  <a:lnTo>
                    <a:pt x="4933409" y="209960"/>
                  </a:lnTo>
                  <a:lnTo>
                    <a:pt x="4931270" y="250825"/>
                  </a:lnTo>
                  <a:lnTo>
                    <a:pt x="4933365" y="293973"/>
                  </a:lnTo>
                  <a:lnTo>
                    <a:pt x="4950129" y="360267"/>
                  </a:lnTo>
                  <a:lnTo>
                    <a:pt x="4982804" y="400675"/>
                  </a:lnTo>
                  <a:lnTo>
                    <a:pt x="5026341" y="420435"/>
                  </a:lnTo>
                  <a:lnTo>
                    <a:pt x="5051920" y="422910"/>
                  </a:lnTo>
                  <a:lnTo>
                    <a:pt x="5070948" y="421338"/>
                  </a:lnTo>
                  <a:lnTo>
                    <a:pt x="5119865" y="397764"/>
                  </a:lnTo>
                  <a:lnTo>
                    <a:pt x="5144312" y="365458"/>
                  </a:lnTo>
                  <a:lnTo>
                    <a:pt x="5160759" y="318770"/>
                  </a:lnTo>
                  <a:lnTo>
                    <a:pt x="5256771" y="349250"/>
                  </a:lnTo>
                  <a:lnTo>
                    <a:pt x="5243890" y="386851"/>
                  </a:lnTo>
                  <a:lnTo>
                    <a:pt x="5207175" y="446530"/>
                  </a:lnTo>
                  <a:lnTo>
                    <a:pt x="5155913" y="485705"/>
                  </a:lnTo>
                  <a:lnTo>
                    <a:pt x="5090675" y="505188"/>
                  </a:lnTo>
                  <a:lnTo>
                    <a:pt x="5052936" y="507619"/>
                  </a:lnTo>
                  <a:lnTo>
                    <a:pt x="5006168" y="503449"/>
                  </a:lnTo>
                  <a:lnTo>
                    <a:pt x="4963782" y="490934"/>
                  </a:lnTo>
                  <a:lnTo>
                    <a:pt x="4925777" y="470060"/>
                  </a:lnTo>
                  <a:lnTo>
                    <a:pt x="4892154" y="440817"/>
                  </a:lnTo>
                  <a:lnTo>
                    <a:pt x="4864577" y="404334"/>
                  </a:lnTo>
                  <a:lnTo>
                    <a:pt x="4844894" y="361743"/>
                  </a:lnTo>
                  <a:lnTo>
                    <a:pt x="4833093" y="313033"/>
                  </a:lnTo>
                  <a:lnTo>
                    <a:pt x="4829162" y="258191"/>
                  </a:lnTo>
                  <a:lnTo>
                    <a:pt x="4833117" y="200298"/>
                  </a:lnTo>
                  <a:lnTo>
                    <a:pt x="4844989" y="149288"/>
                  </a:lnTo>
                  <a:lnTo>
                    <a:pt x="4864791" y="105136"/>
                  </a:lnTo>
                  <a:lnTo>
                    <a:pt x="4892535" y="67818"/>
                  </a:lnTo>
                  <a:lnTo>
                    <a:pt x="4926656" y="38147"/>
                  </a:lnTo>
                  <a:lnTo>
                    <a:pt x="4965766" y="16954"/>
                  </a:lnTo>
                  <a:lnTo>
                    <a:pt x="5009853" y="4238"/>
                  </a:lnTo>
                  <a:lnTo>
                    <a:pt x="5058905" y="0"/>
                  </a:lnTo>
                  <a:close/>
                </a:path>
                <a:path w="5715634" h="508000">
                  <a:moveTo>
                    <a:pt x="237477" y="0"/>
                  </a:moveTo>
                  <a:lnTo>
                    <a:pt x="288981" y="4194"/>
                  </a:lnTo>
                  <a:lnTo>
                    <a:pt x="335092" y="16795"/>
                  </a:lnTo>
                  <a:lnTo>
                    <a:pt x="375798" y="37826"/>
                  </a:lnTo>
                  <a:lnTo>
                    <a:pt x="411086" y="67310"/>
                  </a:lnTo>
                  <a:lnTo>
                    <a:pt x="439589" y="104221"/>
                  </a:lnTo>
                  <a:lnTo>
                    <a:pt x="459949" y="147716"/>
                  </a:lnTo>
                  <a:lnTo>
                    <a:pt x="472165" y="197808"/>
                  </a:lnTo>
                  <a:lnTo>
                    <a:pt x="476237" y="254508"/>
                  </a:lnTo>
                  <a:lnTo>
                    <a:pt x="472191" y="310705"/>
                  </a:lnTo>
                  <a:lnTo>
                    <a:pt x="460060" y="360425"/>
                  </a:lnTo>
                  <a:lnTo>
                    <a:pt x="439857" y="403669"/>
                  </a:lnTo>
                  <a:lnTo>
                    <a:pt x="411594" y="440436"/>
                  </a:lnTo>
                  <a:lnTo>
                    <a:pt x="376514" y="469846"/>
                  </a:lnTo>
                  <a:lnTo>
                    <a:pt x="336029" y="490839"/>
                  </a:lnTo>
                  <a:lnTo>
                    <a:pt x="290114" y="503426"/>
                  </a:lnTo>
                  <a:lnTo>
                    <a:pt x="238747" y="507619"/>
                  </a:lnTo>
                  <a:lnTo>
                    <a:pt x="186788" y="503449"/>
                  </a:lnTo>
                  <a:lnTo>
                    <a:pt x="140449" y="490934"/>
                  </a:lnTo>
                  <a:lnTo>
                    <a:pt x="99729" y="470060"/>
                  </a:lnTo>
                  <a:lnTo>
                    <a:pt x="64630" y="440817"/>
                  </a:lnTo>
                  <a:lnTo>
                    <a:pt x="36358" y="404241"/>
                  </a:lnTo>
                  <a:lnTo>
                    <a:pt x="16160" y="361378"/>
                  </a:lnTo>
                  <a:lnTo>
                    <a:pt x="4040" y="312229"/>
                  </a:lnTo>
                  <a:lnTo>
                    <a:pt x="0" y="256794"/>
                  </a:lnTo>
                  <a:lnTo>
                    <a:pt x="1402" y="220787"/>
                  </a:lnTo>
                  <a:lnTo>
                    <a:pt x="12623" y="157870"/>
                  </a:lnTo>
                  <a:lnTo>
                    <a:pt x="31578" y="112650"/>
                  </a:lnTo>
                  <a:lnTo>
                    <a:pt x="54448" y="78984"/>
                  </a:lnTo>
                  <a:lnTo>
                    <a:pt x="82999" y="49649"/>
                  </a:lnTo>
                  <a:lnTo>
                    <a:pt x="114674" y="27551"/>
                  </a:lnTo>
                  <a:lnTo>
                    <a:pt x="155395" y="10929"/>
                  </a:lnTo>
                  <a:lnTo>
                    <a:pt x="208354" y="1214"/>
                  </a:lnTo>
                  <a:lnTo>
                    <a:pt x="237477" y="0"/>
                  </a:lnTo>
                  <a:close/>
                </a:path>
              </a:pathLst>
            </a:custGeom>
            <a:ln w="9144">
              <a:solidFill>
                <a:srgbClr val="9F9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21341"/>
            <a:ext cx="8162925" cy="496506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5"/>
              </a:spcBef>
              <a:buFont typeface="Latha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Latha"/>
                <a:cs typeface="Latha"/>
              </a:rPr>
              <a:t>Nucleotides:</a:t>
            </a:r>
            <a:r>
              <a:rPr sz="2000" b="1" spc="-600" dirty="0">
                <a:latin typeface="Latha"/>
                <a:cs typeface="Latha"/>
              </a:rPr>
              <a:t> </a:t>
            </a:r>
            <a:r>
              <a:rPr sz="2000" dirty="0">
                <a:latin typeface="Arial"/>
                <a:cs typeface="Arial"/>
              </a:rPr>
              <a:t>The compound formed by the combination of </a:t>
            </a:r>
            <a:r>
              <a:rPr sz="2000" b="1" dirty="0">
                <a:latin typeface="Arial"/>
                <a:cs typeface="Arial"/>
              </a:rPr>
              <a:t>phosphate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groups </a:t>
            </a:r>
            <a:r>
              <a:rPr sz="2000" dirty="0">
                <a:latin typeface="Arial"/>
                <a:cs typeface="Arial"/>
              </a:rPr>
              <a:t>with nucleosides is called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nucleotides.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501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Phosphate </a:t>
            </a:r>
            <a:r>
              <a:rPr sz="2000" spc="-5" dirty="0">
                <a:latin typeface="Arial"/>
                <a:cs typeface="Arial"/>
              </a:rPr>
              <a:t>group is linked to nucleoside </a:t>
            </a:r>
            <a:r>
              <a:rPr sz="2000" dirty="0">
                <a:latin typeface="Arial"/>
                <a:cs typeface="Arial"/>
              </a:rPr>
              <a:t>through </a:t>
            </a:r>
            <a:r>
              <a:rPr sz="2000" spc="5" dirty="0">
                <a:latin typeface="Arial"/>
                <a:cs typeface="Arial"/>
              </a:rPr>
              <a:t>5’- </a:t>
            </a:r>
            <a:r>
              <a:rPr sz="2000" dirty="0">
                <a:latin typeface="Arial"/>
                <a:cs typeface="Arial"/>
              </a:rPr>
              <a:t>OH of nucleoside  through </a:t>
            </a:r>
            <a:r>
              <a:rPr sz="2000" b="1" dirty="0">
                <a:latin typeface="Arial"/>
                <a:cs typeface="Arial"/>
              </a:rPr>
              <a:t>phosphoester linkage- </a:t>
            </a:r>
            <a:r>
              <a:rPr sz="2000" dirty="0">
                <a:latin typeface="Arial"/>
                <a:cs typeface="Arial"/>
              </a:rPr>
              <a:t>corresponding nucleotides  (deoxyridonucleotide)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four </a:t>
            </a:r>
            <a:r>
              <a:rPr sz="2000" spc="-5" dirty="0">
                <a:latin typeface="Arial"/>
                <a:cs typeface="Arial"/>
              </a:rPr>
              <a:t>types </a:t>
            </a:r>
            <a:r>
              <a:rPr sz="2000" dirty="0">
                <a:latin typeface="Arial"/>
                <a:cs typeface="Arial"/>
              </a:rPr>
              <a:t>of nucleotides present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DNA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are,</a:t>
            </a:r>
            <a:endParaRPr sz="2000">
              <a:latin typeface="Arial"/>
              <a:cs typeface="Arial"/>
            </a:endParaRPr>
          </a:p>
          <a:p>
            <a:pPr marL="598170" indent="-586105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97535" algn="l"/>
                <a:tab pos="598805" algn="l"/>
              </a:tabLst>
            </a:pPr>
            <a:r>
              <a:rPr sz="2000" dirty="0">
                <a:latin typeface="Arial"/>
                <a:cs typeface="Arial"/>
              </a:rPr>
              <a:t>Deoxyadenosine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monophosphate.</a:t>
            </a:r>
            <a:endParaRPr sz="2000">
              <a:latin typeface="Arial"/>
              <a:cs typeface="Arial"/>
            </a:endParaRPr>
          </a:p>
          <a:p>
            <a:pPr marL="598170" indent="-586105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97535" algn="l"/>
                <a:tab pos="598805" algn="l"/>
              </a:tabLst>
            </a:pPr>
            <a:r>
              <a:rPr sz="2000" dirty="0">
                <a:latin typeface="Arial"/>
                <a:cs typeface="Arial"/>
              </a:rPr>
              <a:t>Deoxygaunosine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monophosphate.</a:t>
            </a:r>
            <a:endParaRPr sz="2000">
              <a:latin typeface="Arial"/>
              <a:cs typeface="Arial"/>
            </a:endParaRPr>
          </a:p>
          <a:p>
            <a:pPr marL="598170" indent="-586105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97535" algn="l"/>
                <a:tab pos="598805" algn="l"/>
              </a:tabLst>
            </a:pPr>
            <a:r>
              <a:rPr sz="2000" dirty="0">
                <a:latin typeface="Arial"/>
                <a:cs typeface="Arial"/>
              </a:rPr>
              <a:t>Deoxycytidine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monophosphate.</a:t>
            </a:r>
            <a:endParaRPr sz="2000">
              <a:latin typeface="Arial"/>
              <a:cs typeface="Arial"/>
            </a:endParaRPr>
          </a:p>
          <a:p>
            <a:pPr marL="598170" indent="-586105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97535" algn="l"/>
                <a:tab pos="598805" algn="l"/>
              </a:tabLst>
            </a:pPr>
            <a:r>
              <a:rPr sz="2000" dirty="0">
                <a:latin typeface="Arial"/>
                <a:cs typeface="Arial"/>
              </a:rPr>
              <a:t>Deoxythymidine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monophosphate.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/>
              <a:t>OPERON</a:t>
            </a:r>
            <a:endParaRPr b="1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838200"/>
            <a:ext cx="8576945" cy="59381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0380" indent="-342900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An </a:t>
            </a:r>
            <a:r>
              <a:rPr sz="2000" b="1" dirty="0">
                <a:latin typeface="Arial"/>
                <a:cs typeface="Arial"/>
              </a:rPr>
              <a:t>operon </a:t>
            </a:r>
            <a:r>
              <a:rPr sz="2000" dirty="0">
                <a:latin typeface="Arial"/>
                <a:cs typeface="Arial"/>
              </a:rPr>
              <a:t>is a functioning unit of genomic DNA containing a cluster  of genes/structural genes under the control of a single promoter.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genes are transcribed together into an </a:t>
            </a:r>
            <a:r>
              <a:rPr sz="2000">
                <a:latin typeface="Arial"/>
                <a:cs typeface="Arial"/>
              </a:rPr>
              <a:t>mRNA</a:t>
            </a:r>
            <a:r>
              <a:rPr sz="2000" spc="-16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strand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translated together in </a:t>
            </a:r>
            <a:r>
              <a:rPr sz="2000" spc="-5" dirty="0">
                <a:latin typeface="Arial"/>
                <a:cs typeface="Arial"/>
              </a:rPr>
              <a:t>the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cytoplasm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An operon is made up of 4 basic DNA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components:</a:t>
            </a:r>
            <a:endParaRPr sz="2000">
              <a:latin typeface="Arial"/>
              <a:cs typeface="Arial"/>
            </a:endParaRPr>
          </a:p>
          <a:p>
            <a:pPr marL="469900" marR="1143635" indent="-457200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  <a:tab pos="1737995" algn="l"/>
              </a:tabLst>
            </a:pPr>
            <a:r>
              <a:rPr sz="2000" b="1" dirty="0">
                <a:latin typeface="Arial"/>
                <a:cs typeface="Arial"/>
              </a:rPr>
              <a:t>Promoter	</a:t>
            </a:r>
            <a:r>
              <a:rPr sz="2000" dirty="0">
                <a:latin typeface="Arial"/>
                <a:cs typeface="Arial"/>
              </a:rPr>
              <a:t>– a nucleotide sequence that enables a gene </a:t>
            </a:r>
            <a:r>
              <a:rPr sz="2000">
                <a:latin typeface="Arial"/>
                <a:cs typeface="Arial"/>
              </a:rPr>
              <a:t>to</a:t>
            </a:r>
            <a:r>
              <a:rPr sz="2000" spc="-17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be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transcribed</a:t>
            </a:r>
            <a:r>
              <a:rPr sz="2000" dirty="0">
                <a:latin typeface="Arial"/>
                <a:cs typeface="Arial"/>
              </a:rPr>
              <a:t>; recognized by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polymerase, which initiates  transcription.</a:t>
            </a:r>
            <a:endParaRPr sz="2000">
              <a:latin typeface="Arial"/>
              <a:cs typeface="Arial"/>
            </a:endParaRPr>
          </a:p>
          <a:p>
            <a:pPr marL="469900" marR="27305" indent="-457200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Regulator</a:t>
            </a:r>
            <a:r>
              <a:rPr sz="2000" dirty="0">
                <a:latin typeface="Arial"/>
                <a:cs typeface="Arial"/>
              </a:rPr>
              <a:t>– Genes control the operator gene in cooperation with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certain  compounds called inducers (metabolite). The regulator gene codes for  and produces a protein substance called </a:t>
            </a:r>
            <a:r>
              <a:rPr sz="2000" i="1" dirty="0">
                <a:latin typeface="Arial"/>
                <a:cs typeface="Arial"/>
              </a:rPr>
              <a:t>repressor</a:t>
            </a:r>
            <a:r>
              <a:rPr sz="2000" dirty="0">
                <a:latin typeface="Arial"/>
                <a:cs typeface="Arial"/>
              </a:rPr>
              <a:t>. The repressor  combines with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operator gene to repress its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action.</a:t>
            </a:r>
            <a:endParaRPr sz="2000">
              <a:latin typeface="Arial"/>
              <a:cs typeface="Arial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Operator</a:t>
            </a:r>
            <a:r>
              <a:rPr sz="2000" dirty="0">
                <a:latin typeface="Arial"/>
                <a:cs typeface="Arial"/>
              </a:rPr>
              <a:t>– a segment of DNA that a repressor binds </a:t>
            </a:r>
            <a:r>
              <a:rPr sz="2000" spc="-5" dirty="0">
                <a:latin typeface="Arial"/>
                <a:cs typeface="Arial"/>
              </a:rPr>
              <a:t>to; </a:t>
            </a:r>
            <a:r>
              <a:rPr sz="2000" dirty="0">
                <a:latin typeface="Arial"/>
                <a:cs typeface="Arial"/>
              </a:rPr>
              <a:t>a segment  between the promoter and the genes of the operon. When repressor  protein binds to it, it obstructs the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polymerase from transcribing</a:t>
            </a:r>
            <a:r>
              <a:rPr sz="2000" spc="-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genes.</a:t>
            </a:r>
            <a:endParaRPr sz="2000">
              <a:latin typeface="Arial"/>
              <a:cs typeface="Arial"/>
            </a:endParaRPr>
          </a:p>
          <a:p>
            <a:pPr marL="469900" indent="-457200" algn="just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Structural genes</a:t>
            </a:r>
            <a:r>
              <a:rPr sz="2000" dirty="0">
                <a:latin typeface="Arial"/>
                <a:cs typeface="Arial"/>
              </a:rPr>
              <a:t>– the genes that are co-regulated by the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operon.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Eg.- </a:t>
            </a:r>
            <a:r>
              <a:rPr sz="2000" i="1" dirty="0">
                <a:latin typeface="Arial"/>
                <a:cs typeface="Arial"/>
              </a:rPr>
              <a:t>lac </a:t>
            </a:r>
            <a:r>
              <a:rPr sz="2000" dirty="0">
                <a:latin typeface="Arial"/>
                <a:cs typeface="Arial"/>
              </a:rPr>
              <a:t>operon, </a:t>
            </a:r>
            <a:r>
              <a:rPr sz="2000" i="1" dirty="0">
                <a:latin typeface="Arial"/>
                <a:cs typeface="Arial"/>
              </a:rPr>
              <a:t>trp </a:t>
            </a:r>
            <a:r>
              <a:rPr sz="2000" dirty="0">
                <a:latin typeface="Arial"/>
                <a:cs typeface="Arial"/>
              </a:rPr>
              <a:t>operon, </a:t>
            </a:r>
            <a:r>
              <a:rPr sz="2000" i="1" dirty="0">
                <a:latin typeface="Arial"/>
                <a:cs typeface="Arial"/>
              </a:rPr>
              <a:t>ara </a:t>
            </a:r>
            <a:r>
              <a:rPr sz="2000" dirty="0">
                <a:latin typeface="Arial"/>
                <a:cs typeface="Arial"/>
              </a:rPr>
              <a:t>operon, </a:t>
            </a:r>
            <a:r>
              <a:rPr sz="2000" i="1" dirty="0">
                <a:latin typeface="Arial"/>
                <a:cs typeface="Arial"/>
              </a:rPr>
              <a:t>his </a:t>
            </a:r>
            <a:r>
              <a:rPr sz="2000" dirty="0">
                <a:latin typeface="Arial"/>
                <a:cs typeface="Arial"/>
              </a:rPr>
              <a:t>operon, </a:t>
            </a:r>
            <a:r>
              <a:rPr sz="2000" i="1" dirty="0">
                <a:latin typeface="Arial"/>
                <a:cs typeface="Arial"/>
              </a:rPr>
              <a:t>val</a:t>
            </a:r>
            <a:r>
              <a:rPr sz="2000" i="1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47066"/>
            <a:ext cx="8455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 lac</a:t>
            </a:r>
            <a:r>
              <a:rPr spc="-114" dirty="0"/>
              <a:t> </a:t>
            </a:r>
            <a:r>
              <a:rPr dirty="0"/>
              <a:t>operon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939" y="609599"/>
            <a:ext cx="8140065" cy="38478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1800" marR="939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First investigated by geneticist Francois Jacob &amp; biochemist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Jacque  Monod</a:t>
            </a:r>
            <a:endParaRPr sz="2000">
              <a:latin typeface="Arial"/>
              <a:cs typeface="Arial"/>
            </a:endParaRPr>
          </a:p>
          <a:p>
            <a:pPr marL="431800" marR="101600" indent="-342900">
              <a:lnSpc>
                <a:spcPct val="100000"/>
              </a:lnSpc>
              <a:spcBef>
                <a:spcPts val="475"/>
              </a:spcBef>
              <a:buFont typeface="Arial"/>
              <a:buChar char="•"/>
              <a:tabLst>
                <a:tab pos="431165" algn="l"/>
                <a:tab pos="431800" algn="l"/>
              </a:tabLst>
            </a:pPr>
            <a:r>
              <a:rPr sz="2000" i="1" dirty="0">
                <a:latin typeface="Arial"/>
                <a:cs typeface="Arial"/>
              </a:rPr>
              <a:t>Lac </a:t>
            </a:r>
            <a:r>
              <a:rPr sz="2000" dirty="0">
                <a:latin typeface="Arial"/>
                <a:cs typeface="Arial"/>
              </a:rPr>
              <a:t>operon- polycistronic (prokaryotes) structural gene regulated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 common promoter &amp; regulatory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genes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Lac operon- hydrolysis of lactose (disaccharide) to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monosaccharide</a:t>
            </a:r>
            <a:endParaRPr sz="20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galactose &amp;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glucose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Components of lac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operon:</a:t>
            </a:r>
            <a:endParaRPr sz="2000">
              <a:latin typeface="Arial"/>
              <a:cs typeface="Arial"/>
            </a:endParaRPr>
          </a:p>
          <a:p>
            <a:pPr marL="5461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dirty="0">
                <a:latin typeface="Arial"/>
                <a:cs typeface="Arial"/>
              </a:rPr>
              <a:t>Regulatory gene- i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5461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dirty="0">
                <a:latin typeface="Arial"/>
                <a:cs typeface="Arial"/>
              </a:rPr>
              <a:t>Three structural gene- z, y &amp;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  <a:p>
            <a:pPr marL="546100" indent="-4572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dirty="0">
                <a:latin typeface="Arial"/>
                <a:cs typeface="Arial"/>
              </a:rPr>
              <a:t>Inducer- lactose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(substrate)</a:t>
            </a:r>
            <a:endParaRPr sz="2000">
              <a:latin typeface="Arial"/>
              <a:cs typeface="Arial"/>
            </a:endParaRPr>
          </a:p>
          <a:p>
            <a:pPr marL="5461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45465" algn="l"/>
                <a:tab pos="546100" algn="l"/>
              </a:tabLst>
            </a:pPr>
            <a:r>
              <a:rPr sz="2000" dirty="0">
                <a:latin typeface="Arial"/>
                <a:cs typeface="Arial"/>
              </a:rPr>
              <a:t>Promoter- for regulatory gene </a:t>
            </a:r>
            <a:r>
              <a:rPr sz="2000" spc="5" dirty="0">
                <a:latin typeface="Arial"/>
                <a:cs typeface="Arial"/>
              </a:rPr>
              <a:t>(P</a:t>
            </a:r>
            <a:r>
              <a:rPr sz="1950" i="1" spc="7" baseline="-21367" dirty="0">
                <a:latin typeface="Arial"/>
                <a:cs typeface="Arial"/>
              </a:rPr>
              <a:t>i</a:t>
            </a:r>
            <a:r>
              <a:rPr sz="2000" spc="5" dirty="0">
                <a:latin typeface="Arial"/>
                <a:cs typeface="Arial"/>
              </a:rPr>
              <a:t>) </a:t>
            </a:r>
            <a:r>
              <a:rPr sz="2000" dirty="0">
                <a:latin typeface="Arial"/>
                <a:cs typeface="Arial"/>
              </a:rPr>
              <a:t>&amp; for lac operon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(P</a:t>
            </a:r>
            <a:r>
              <a:rPr sz="1950" spc="7" baseline="-21367" dirty="0">
                <a:latin typeface="Arial"/>
                <a:cs typeface="Arial"/>
              </a:rPr>
              <a:t>lac</a:t>
            </a:r>
            <a:r>
              <a:rPr sz="2000" spc="5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4301" y="4314442"/>
            <a:ext cx="9029700" cy="2543810"/>
            <a:chOff x="114301" y="4314442"/>
            <a:chExt cx="9029700" cy="25438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1" y="4314442"/>
              <a:ext cx="9029698" cy="2543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4352544"/>
              <a:ext cx="8938260" cy="24810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6304" y="4346446"/>
              <a:ext cx="8950960" cy="2493645"/>
            </a:xfrm>
            <a:custGeom>
              <a:avLst/>
              <a:gdLst/>
              <a:ahLst/>
              <a:cxnLst/>
              <a:rect l="l" t="t" r="r" b="b"/>
              <a:pathLst>
                <a:path w="8950960" h="2493645">
                  <a:moveTo>
                    <a:pt x="0" y="2493263"/>
                  </a:moveTo>
                  <a:lnTo>
                    <a:pt x="8950452" y="2493263"/>
                  </a:lnTo>
                  <a:lnTo>
                    <a:pt x="8950452" y="0"/>
                  </a:lnTo>
                  <a:lnTo>
                    <a:pt x="0" y="0"/>
                  </a:lnTo>
                  <a:lnTo>
                    <a:pt x="0" y="249326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498703"/>
            <a:ext cx="8688070" cy="55740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31800" indent="-3429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431165" algn="l"/>
                <a:tab pos="431800" algn="l"/>
              </a:tabLst>
            </a:pPr>
            <a:r>
              <a:rPr sz="2000" i="1" dirty="0">
                <a:latin typeface="Arial"/>
                <a:cs typeface="Arial"/>
              </a:rPr>
              <a:t>Lac </a:t>
            </a:r>
            <a:r>
              <a:rPr sz="2000" dirty="0">
                <a:latin typeface="Arial"/>
                <a:cs typeface="Arial"/>
              </a:rPr>
              <a:t>operon- found in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E.Coli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Promoter P</a:t>
            </a:r>
            <a:r>
              <a:rPr sz="1950" baseline="-21367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- initiates the function of regulatory gene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(i)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Promoter </a:t>
            </a:r>
            <a:r>
              <a:rPr sz="2000" spc="5" dirty="0">
                <a:latin typeface="Arial"/>
                <a:cs typeface="Arial"/>
              </a:rPr>
              <a:t>P</a:t>
            </a:r>
            <a:r>
              <a:rPr sz="1950" spc="7" baseline="-21367" dirty="0">
                <a:latin typeface="Arial"/>
                <a:cs typeface="Arial"/>
              </a:rPr>
              <a:t>lac</a:t>
            </a:r>
            <a:r>
              <a:rPr sz="2000" spc="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initiates &amp; regulates- lac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operon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Lac operon- one regulatory gene (i- gene) &amp; 3 structural genes (z, y &amp;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a)</a:t>
            </a:r>
            <a:endParaRPr sz="2000">
              <a:latin typeface="Arial"/>
              <a:cs typeface="Arial"/>
            </a:endParaRPr>
          </a:p>
          <a:p>
            <a:pPr marL="431800" marR="31305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spc="-5" dirty="0">
                <a:latin typeface="Arial"/>
                <a:cs typeface="Arial"/>
              </a:rPr>
              <a:t>i- </a:t>
            </a:r>
            <a:r>
              <a:rPr sz="2000" dirty="0">
                <a:latin typeface="Arial"/>
                <a:cs typeface="Arial"/>
              </a:rPr>
              <a:t>gene codes for repressor of lac operon which repress transcription</a:t>
            </a:r>
            <a:r>
              <a:rPr sz="2000" spc="-2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structural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431800" marR="41084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z- gene codes for beta- galactosidase (β- gal)- hydrolysis of lactose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galactose and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glucose</a:t>
            </a:r>
            <a:endParaRPr sz="2000">
              <a:latin typeface="Arial"/>
              <a:cs typeface="Arial"/>
            </a:endParaRPr>
          </a:p>
          <a:p>
            <a:pPr marL="431800" marR="10922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spc="-5" dirty="0">
                <a:latin typeface="Arial"/>
                <a:cs typeface="Arial"/>
              </a:rPr>
              <a:t>y- </a:t>
            </a:r>
            <a:r>
              <a:rPr sz="2000" dirty="0">
                <a:latin typeface="Arial"/>
                <a:cs typeface="Arial"/>
              </a:rPr>
              <a:t>gene codes for permease- increases permeability of cell to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β-  galactosides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a- gene codes for transacetylase- require for metabolism of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lactose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All three structural genes are required for metabolism of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lactose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Lactose- substrate for enzyme beta- galactosidase &amp; regulates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switching</a:t>
            </a:r>
            <a:endParaRPr sz="20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on &amp; off of the operon-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inducer</a:t>
            </a:r>
            <a:endParaRPr sz="2000">
              <a:latin typeface="Arial"/>
              <a:cs typeface="Arial"/>
            </a:endParaRPr>
          </a:p>
          <a:p>
            <a:pPr marL="431800" marR="410209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Glucose- preferred by bacteria; in absence of glucose, lactose acts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  substrate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92" y="240791"/>
            <a:ext cx="8735695" cy="6431280"/>
            <a:chOff x="164592" y="240791"/>
            <a:chExt cx="8735695" cy="6431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2" y="240791"/>
              <a:ext cx="8735568" cy="6431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304799"/>
              <a:ext cx="8552688" cy="6248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9550" y="285749"/>
              <a:ext cx="8590915" cy="6286500"/>
            </a:xfrm>
            <a:custGeom>
              <a:avLst/>
              <a:gdLst/>
              <a:ahLst/>
              <a:cxnLst/>
              <a:rect l="l" t="t" r="r" b="b"/>
              <a:pathLst>
                <a:path w="8590915" h="6286500">
                  <a:moveTo>
                    <a:pt x="0" y="6286500"/>
                  </a:moveTo>
                  <a:lnTo>
                    <a:pt x="8590788" y="6286500"/>
                  </a:lnTo>
                  <a:lnTo>
                    <a:pt x="8590788" y="0"/>
                  </a:lnTo>
                  <a:lnTo>
                    <a:pt x="0" y="0"/>
                  </a:lnTo>
                  <a:lnTo>
                    <a:pt x="0" y="62865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498703"/>
            <a:ext cx="8143240" cy="58788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Inducers- lactose or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allolactose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lactose is present in medium- transported into cell through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permease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Lactose- induces activation of </a:t>
            </a:r>
            <a:r>
              <a:rPr sz="2000" i="1" dirty="0">
                <a:latin typeface="Arial"/>
                <a:cs typeface="Arial"/>
              </a:rPr>
              <a:t>lac</a:t>
            </a:r>
            <a:r>
              <a:rPr sz="2000" i="1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operon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000" dirty="0">
                <a:latin typeface="Arial Unicode MS"/>
                <a:cs typeface="Arial Unicode MS"/>
              </a:rPr>
              <a:t>In the </a:t>
            </a:r>
            <a:r>
              <a:rPr sz="2000" spc="-5" dirty="0">
                <a:latin typeface="Arial Unicode MS"/>
                <a:cs typeface="Arial Unicode MS"/>
              </a:rPr>
              <a:t>absence </a:t>
            </a:r>
            <a:r>
              <a:rPr sz="2000" dirty="0">
                <a:latin typeface="Arial Unicode MS"/>
                <a:cs typeface="Arial Unicode MS"/>
              </a:rPr>
              <a:t>of </a:t>
            </a:r>
            <a:r>
              <a:rPr sz="2000" spc="-5" dirty="0">
                <a:latin typeface="Arial Unicode MS"/>
                <a:cs typeface="Arial Unicode MS"/>
              </a:rPr>
              <a:t>inducer</a:t>
            </a:r>
            <a:r>
              <a:rPr sz="2000" spc="-120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(Lactose):</a:t>
            </a:r>
            <a:endParaRPr sz="2000">
              <a:latin typeface="Arial Unicode MS"/>
              <a:cs typeface="Arial Unicode MS"/>
            </a:endParaRPr>
          </a:p>
          <a:p>
            <a:pPr marL="355600" indent="-343535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i- </a:t>
            </a:r>
            <a:r>
              <a:rPr sz="2000" dirty="0">
                <a:latin typeface="Arial"/>
                <a:cs typeface="Arial"/>
              </a:rPr>
              <a:t>gene synthesize </a:t>
            </a:r>
            <a:r>
              <a:rPr sz="2000" b="1" dirty="0">
                <a:latin typeface="Arial"/>
                <a:cs typeface="Arial"/>
              </a:rPr>
              <a:t>Repressor mRNA </a:t>
            </a:r>
            <a:r>
              <a:rPr sz="2000" dirty="0">
                <a:latin typeface="Arial"/>
                <a:cs typeface="Arial"/>
              </a:rPr>
              <a:t>all </a:t>
            </a:r>
            <a:r>
              <a:rPr sz="2000" spc="-5" dirty="0">
                <a:latin typeface="Arial"/>
                <a:cs typeface="Arial"/>
              </a:rPr>
              <a:t>the time </a:t>
            </a:r>
            <a:r>
              <a:rPr sz="2000" dirty="0">
                <a:latin typeface="Arial"/>
                <a:cs typeface="Arial"/>
              </a:rPr>
              <a:t>which translate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Repressor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marR="29464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Repressor protein- binds to operator region of operon &amp; prevents  RNA polymerase to transcribe structural genes of operon (z, y &amp;</a:t>
            </a:r>
            <a:r>
              <a:rPr sz="2000" spc="-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a)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000" dirty="0">
                <a:latin typeface="Arial Unicode MS"/>
                <a:cs typeface="Arial Unicode MS"/>
              </a:rPr>
              <a:t>In the presence </a:t>
            </a:r>
            <a:r>
              <a:rPr sz="2000" spc="-5" dirty="0">
                <a:latin typeface="Arial Unicode MS"/>
                <a:cs typeface="Arial Unicode MS"/>
              </a:rPr>
              <a:t>of inducer</a:t>
            </a:r>
            <a:r>
              <a:rPr sz="2000" spc="-125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(Lactose):</a:t>
            </a:r>
            <a:endParaRPr sz="2000">
              <a:latin typeface="Arial Unicode MS"/>
              <a:cs typeface="Arial Unicode MS"/>
            </a:endParaRPr>
          </a:p>
          <a:p>
            <a:pPr marL="355600" marR="50165" indent="-343535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Inducer interacts with repressor and inactivates repressor- disable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its  ability to bind to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operator</a:t>
            </a:r>
            <a:endParaRPr sz="2000">
              <a:latin typeface="Arial"/>
              <a:cs typeface="Arial"/>
            </a:endParaRPr>
          </a:p>
          <a:p>
            <a:pPr marL="355600" marR="3048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Enable RNA polymerase to access promoter &amp; transcription of  structural gene proceeds to produce </a:t>
            </a:r>
            <a:r>
              <a:rPr sz="2000" i="1" dirty="0">
                <a:latin typeface="Arial"/>
                <a:cs typeface="Arial"/>
              </a:rPr>
              <a:t>lac </a:t>
            </a:r>
            <a:r>
              <a:rPr sz="2000" dirty="0">
                <a:latin typeface="Arial"/>
                <a:cs typeface="Arial"/>
              </a:rPr>
              <a:t>mRNA which translates to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β-  galactosidase, permease &amp;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transacetylase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Regulation of lac operon by repressor is referred as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negative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regulation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26847"/>
            <a:ext cx="83794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Human </a:t>
            </a:r>
            <a:r>
              <a:rPr dirty="0"/>
              <a:t>genome</a:t>
            </a:r>
            <a:r>
              <a:rPr spc="-150" dirty="0"/>
              <a:t> </a:t>
            </a:r>
            <a:r>
              <a:rPr dirty="0"/>
              <a:t>project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539" y="1108303"/>
            <a:ext cx="8698865" cy="47815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572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Launched in 1990 to sequence human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genome</a:t>
            </a:r>
            <a:endParaRPr sz="2000">
              <a:latin typeface="Arial"/>
              <a:cs typeface="Arial"/>
            </a:endParaRPr>
          </a:p>
          <a:p>
            <a:pPr marL="4572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GENOME – The whole hereditary information of an organism that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encoded in the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457200" marR="85344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Project was based on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assumption – DNA sequence should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  different at some places since individual </a:t>
            </a:r>
            <a:r>
              <a:rPr sz="2000" spc="-5" dirty="0">
                <a:latin typeface="Arial"/>
                <a:cs typeface="Arial"/>
              </a:rPr>
              <a:t>differ </a:t>
            </a:r>
            <a:r>
              <a:rPr sz="2000" dirty="0">
                <a:latin typeface="Arial"/>
                <a:cs typeface="Arial"/>
              </a:rPr>
              <a:t>from each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other</a:t>
            </a:r>
            <a:endParaRPr sz="2000">
              <a:latin typeface="Arial"/>
              <a:cs typeface="Arial"/>
            </a:endParaRPr>
          </a:p>
          <a:p>
            <a:pPr marL="4572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Was called mega project due following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reasons:</a:t>
            </a:r>
            <a:endParaRPr sz="2000">
              <a:latin typeface="Arial"/>
              <a:cs typeface="Arial"/>
            </a:endParaRPr>
          </a:p>
          <a:p>
            <a:pPr marL="5715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70865" algn="l"/>
                <a:tab pos="571500" algn="l"/>
              </a:tabLst>
            </a:pPr>
            <a:r>
              <a:rPr sz="2000" dirty="0">
                <a:latin typeface="Arial"/>
                <a:cs typeface="Arial"/>
              </a:rPr>
              <a:t>Human genome- 3x </a:t>
            </a:r>
            <a:r>
              <a:rPr sz="2000" spc="5" dirty="0">
                <a:latin typeface="Arial"/>
                <a:cs typeface="Arial"/>
              </a:rPr>
              <a:t>10</a:t>
            </a:r>
            <a:r>
              <a:rPr sz="1950" spc="7" baseline="25641" dirty="0">
                <a:latin typeface="Arial"/>
                <a:cs typeface="Arial"/>
              </a:rPr>
              <a:t>9 </a:t>
            </a:r>
            <a:r>
              <a:rPr sz="2000" dirty="0">
                <a:latin typeface="Arial"/>
                <a:cs typeface="Arial"/>
              </a:rPr>
              <a:t>bp approx., cost of single base pair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sequence-</a:t>
            </a:r>
            <a:endParaRPr sz="2000">
              <a:latin typeface="Arial"/>
              <a:cs typeface="Arial"/>
            </a:endParaRPr>
          </a:p>
          <a:p>
            <a:pPr marL="571500">
              <a:lnSpc>
                <a:spcPct val="100000"/>
              </a:lnSpc>
              <a:spcBef>
                <a:spcPts val="5"/>
              </a:spcBef>
            </a:pPr>
            <a:r>
              <a:rPr sz="2000" spc="5" dirty="0">
                <a:latin typeface="Arial"/>
                <a:cs typeface="Arial"/>
              </a:rPr>
              <a:t>US </a:t>
            </a:r>
            <a:r>
              <a:rPr sz="2000" dirty="0">
                <a:latin typeface="Arial"/>
                <a:cs typeface="Arial"/>
              </a:rPr>
              <a:t>$ 3, then estimated cost for project- 9 billion </a:t>
            </a:r>
            <a:r>
              <a:rPr sz="2000" spc="5" dirty="0">
                <a:latin typeface="Arial"/>
                <a:cs typeface="Arial"/>
              </a:rPr>
              <a:t>US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dollars</a:t>
            </a:r>
            <a:endParaRPr sz="2000">
              <a:latin typeface="Arial"/>
              <a:cs typeface="Arial"/>
            </a:endParaRPr>
          </a:p>
          <a:p>
            <a:pPr marL="571500" marR="491490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570865" algn="l"/>
                <a:tab pos="571500" algn="l"/>
              </a:tabLst>
            </a:pPr>
            <a:r>
              <a:rPr sz="2000" dirty="0">
                <a:latin typeface="Arial"/>
                <a:cs typeface="Arial"/>
              </a:rPr>
              <a:t>Obtained sequences if </a:t>
            </a:r>
            <a:r>
              <a:rPr sz="2000" spc="-5" dirty="0">
                <a:latin typeface="Arial"/>
                <a:cs typeface="Arial"/>
              </a:rPr>
              <a:t>typed </a:t>
            </a:r>
            <a:r>
              <a:rPr sz="2000" dirty="0">
                <a:latin typeface="Arial"/>
                <a:cs typeface="Arial"/>
              </a:rPr>
              <a:t>in book to store; with 1000 letters per  page &amp; 1000 pages per book then, 3300 books are required to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  information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sequence from a single human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L="571500" marR="119380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570865" algn="l"/>
                <a:tab pos="571500" algn="l"/>
              </a:tabLst>
            </a:pPr>
            <a:r>
              <a:rPr sz="2000" dirty="0">
                <a:latin typeface="Arial"/>
                <a:cs typeface="Arial"/>
              </a:rPr>
              <a:t>Enormous data expected to generate require high speed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computational  devices for data storage &amp; retrieval and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  <a:p>
            <a:pPr marL="4572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HGP- associated with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Bioinformatics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288747"/>
            <a:ext cx="8531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Juice ITC"/>
                <a:cs typeface="Juice ITC"/>
              </a:rPr>
              <a:t>Goals </a:t>
            </a:r>
            <a:r>
              <a:rPr b="0" dirty="0">
                <a:latin typeface="Juice ITC"/>
                <a:cs typeface="Juice ITC"/>
              </a:rPr>
              <a:t>of</a:t>
            </a:r>
            <a:r>
              <a:rPr b="0" spc="-50" dirty="0">
                <a:latin typeface="Juice ITC"/>
                <a:cs typeface="Juice ITC"/>
              </a:rPr>
              <a:t> </a:t>
            </a:r>
            <a:r>
              <a:rPr b="0" dirty="0">
                <a:latin typeface="Juice ITC"/>
                <a:cs typeface="Juice ITC"/>
              </a:rPr>
              <a:t>hgp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3565" y="955903"/>
            <a:ext cx="8039734" cy="44767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Important goals of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HGP: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Identify all the approximately 20,000-25,000 genes in human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Determine the sequences of the 3 billion chemical base pairs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endParaRPr sz="2000">
              <a:latin typeface="Arial"/>
              <a:cs typeface="Arial"/>
            </a:endParaRPr>
          </a:p>
          <a:p>
            <a:pPr marL="52768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make up human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 startAt="3"/>
              <a:tabLst>
                <a:tab pos="527685" algn="l"/>
                <a:tab pos="528320" algn="l"/>
              </a:tabLst>
            </a:pPr>
            <a:r>
              <a:rPr sz="2000" spc="-5" dirty="0">
                <a:latin typeface="Arial"/>
                <a:cs typeface="Arial"/>
              </a:rPr>
              <a:t>Store </a:t>
            </a:r>
            <a:r>
              <a:rPr sz="2000" dirty="0">
                <a:latin typeface="Arial"/>
                <a:cs typeface="Arial"/>
              </a:rPr>
              <a:t>this information in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databases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 startAt="3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Improve tools for data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 startAt="3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Transfer related technologies to other sectors, such as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industries</a:t>
            </a:r>
            <a:endParaRPr sz="2000">
              <a:latin typeface="Arial"/>
              <a:cs typeface="Arial"/>
            </a:endParaRPr>
          </a:p>
          <a:p>
            <a:pPr marL="527685" marR="138430" indent="-515620">
              <a:lnSpc>
                <a:spcPct val="100000"/>
              </a:lnSpc>
              <a:spcBef>
                <a:spcPts val="484"/>
              </a:spcBef>
              <a:buAutoNum type="romanLcPeriod" startAt="3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Address the ethical, legal, and social issues (ELSI) that may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arise  from 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HGP- 13 year project which was completed by 2003; coordinated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endParaRPr sz="2000">
              <a:latin typeface="Arial"/>
              <a:cs typeface="Arial"/>
            </a:endParaRPr>
          </a:p>
          <a:p>
            <a:pPr marL="3556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U.S. Department of Energy and the National Institute of Health &amp;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Wellcome Trust (U.K.); additional contributions came from Japan,  France, Germany, China and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65505"/>
            <a:ext cx="79984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Juice ITC"/>
                <a:cs typeface="Juice ITC"/>
              </a:rPr>
              <a:t>Significance of</a:t>
            </a:r>
            <a:r>
              <a:rPr b="0" spc="-40" dirty="0">
                <a:latin typeface="Juice ITC"/>
                <a:cs typeface="Juice ITC"/>
              </a:rPr>
              <a:t> </a:t>
            </a:r>
            <a:r>
              <a:rPr b="0" dirty="0">
                <a:latin typeface="Juice ITC"/>
                <a:cs typeface="Juice ITC"/>
              </a:rPr>
              <a:t>hgp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64665"/>
            <a:ext cx="7930515" cy="462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Gave knowledge about effects of DNA variations among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individuals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Study of DNA variations in individuals can be used to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diagnose,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treat and prevent many human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disorders</a:t>
            </a:r>
            <a:endParaRPr sz="2000">
              <a:latin typeface="Arial"/>
              <a:cs typeface="Arial"/>
            </a:endParaRPr>
          </a:p>
          <a:p>
            <a:pPr marL="355600" marR="13335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Learning of DNA sequence of non human organism-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understanding  natural capabilities which can be applied to solve challenges in  health care, agriculture, energy production &amp; environmental  remediation</a:t>
            </a:r>
            <a:endParaRPr sz="2000">
              <a:latin typeface="Arial"/>
              <a:cs typeface="Arial"/>
            </a:endParaRPr>
          </a:p>
          <a:p>
            <a:pPr marL="355600" marR="74295" indent="-343535">
              <a:lnSpc>
                <a:spcPct val="1501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of many non- human model were sequences- bacteria,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yeast,  </a:t>
            </a:r>
            <a:r>
              <a:rPr sz="2000" i="1" dirty="0">
                <a:latin typeface="Arial"/>
                <a:cs typeface="Arial"/>
              </a:rPr>
              <a:t>Caenorhabditis elegans </a:t>
            </a:r>
            <a:r>
              <a:rPr sz="2000" dirty="0">
                <a:latin typeface="Arial"/>
                <a:cs typeface="Arial"/>
              </a:rPr>
              <a:t>(a free </a:t>
            </a:r>
            <a:r>
              <a:rPr sz="2000" spc="-5" dirty="0">
                <a:latin typeface="Arial"/>
                <a:cs typeface="Arial"/>
              </a:rPr>
              <a:t>living </a:t>
            </a:r>
            <a:r>
              <a:rPr sz="2000" dirty="0">
                <a:latin typeface="Arial"/>
                <a:cs typeface="Arial"/>
              </a:rPr>
              <a:t>non- pathogenic nematode),  </a:t>
            </a:r>
            <a:r>
              <a:rPr sz="2000" i="1" dirty="0">
                <a:latin typeface="Arial"/>
                <a:cs typeface="Arial"/>
              </a:rPr>
              <a:t>Dorsophila </a:t>
            </a:r>
            <a:r>
              <a:rPr sz="2000" dirty="0">
                <a:latin typeface="Arial"/>
                <a:cs typeface="Arial"/>
              </a:rPr>
              <a:t>(the fruit </a:t>
            </a:r>
            <a:r>
              <a:rPr sz="2000" spc="-5" dirty="0">
                <a:latin typeface="Arial"/>
                <a:cs typeface="Arial"/>
              </a:rPr>
              <a:t>fly), </a:t>
            </a:r>
            <a:r>
              <a:rPr sz="2000" dirty="0">
                <a:latin typeface="Arial"/>
                <a:cs typeface="Arial"/>
              </a:rPr>
              <a:t>plants (rice &amp;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Arabidopsis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88747"/>
            <a:ext cx="769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dirty="0" smtClean="0">
                <a:latin typeface="Juice ITC"/>
                <a:cs typeface="Juice ITC"/>
              </a:rPr>
              <a:t>M</a:t>
            </a:r>
            <a:r>
              <a:rPr b="1" smtClean="0">
                <a:latin typeface="Juice ITC"/>
                <a:cs typeface="Juice ITC"/>
              </a:rPr>
              <a:t>ethodo</a:t>
            </a:r>
            <a:r>
              <a:rPr b="1" spc="-10" smtClean="0">
                <a:latin typeface="Juice ITC"/>
                <a:cs typeface="Juice ITC"/>
              </a:rPr>
              <a:t>l</a:t>
            </a:r>
            <a:r>
              <a:rPr b="1" smtClean="0">
                <a:latin typeface="Juice ITC"/>
                <a:cs typeface="Juice ITC"/>
              </a:rPr>
              <a:t>ogies</a:t>
            </a:r>
            <a:endParaRPr b="1" dirty="0">
              <a:latin typeface="Juice ITC"/>
              <a:cs typeface="Juice IT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68574"/>
            <a:ext cx="8274684" cy="545211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way to sequence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DNA: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Identifying all genes that are </a:t>
            </a:r>
            <a:r>
              <a:rPr sz="2000" spc="-5" dirty="0">
                <a:latin typeface="Arial"/>
                <a:cs typeface="Arial"/>
              </a:rPr>
              <a:t>expressed- </a:t>
            </a:r>
            <a:r>
              <a:rPr sz="2000" b="1" dirty="0">
                <a:latin typeface="Arial"/>
                <a:cs typeface="Arial"/>
              </a:rPr>
              <a:t>Expressed Sequence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Tags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(ESTs)</a:t>
            </a:r>
            <a:endParaRPr sz="2000">
              <a:latin typeface="Arial"/>
              <a:cs typeface="Arial"/>
            </a:endParaRPr>
          </a:p>
          <a:p>
            <a:pPr marL="469900" marR="92710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Sequencing whole set of </a:t>
            </a:r>
            <a:r>
              <a:rPr sz="2000" spc="-5" dirty="0">
                <a:latin typeface="Arial"/>
                <a:cs typeface="Arial"/>
              </a:rPr>
              <a:t>genome- </a:t>
            </a:r>
            <a:r>
              <a:rPr sz="2000" dirty="0">
                <a:latin typeface="Arial"/>
                <a:cs typeface="Arial"/>
              </a:rPr>
              <a:t>coding &amp; non- coding sequence  later different regions </a:t>
            </a:r>
            <a:r>
              <a:rPr sz="2000" spc="5" dirty="0">
                <a:latin typeface="Arial"/>
                <a:cs typeface="Arial"/>
              </a:rPr>
              <a:t>were </a:t>
            </a:r>
            <a:r>
              <a:rPr sz="2000" dirty="0">
                <a:latin typeface="Arial"/>
                <a:cs typeface="Arial"/>
              </a:rPr>
              <a:t>assigned in </a:t>
            </a:r>
            <a:r>
              <a:rPr sz="2000" spc="5" dirty="0">
                <a:latin typeface="Arial"/>
                <a:cs typeface="Arial"/>
              </a:rPr>
              <a:t>sequence </a:t>
            </a:r>
            <a:r>
              <a:rPr sz="2000" dirty="0">
                <a:latin typeface="Arial"/>
                <a:cs typeface="Arial"/>
              </a:rPr>
              <a:t>obtained based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  its function- </a:t>
            </a:r>
            <a:r>
              <a:rPr sz="2000" b="1" dirty="0">
                <a:latin typeface="Arial"/>
                <a:cs typeface="Arial"/>
              </a:rPr>
              <a:t>Sequence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Annotation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"/>
              <a:cs typeface="Arial"/>
            </a:endParaRPr>
          </a:p>
          <a:p>
            <a:pPr marL="355600" marR="182245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Common method employed to sequence DNA- identifying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expressed  genes which require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fragmentation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DNA- long polymer of nucleotide; sequencing complete DNA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technical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limitations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Sequencing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require- </a:t>
            </a:r>
            <a:r>
              <a:rPr sz="2000" b="1" dirty="0">
                <a:latin typeface="Arial"/>
                <a:cs typeface="Arial"/>
              </a:rPr>
              <a:t>host &amp;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vector</a:t>
            </a:r>
            <a:endParaRPr sz="2000">
              <a:latin typeface="Arial"/>
              <a:cs typeface="Arial"/>
            </a:endParaRPr>
          </a:p>
          <a:p>
            <a:pPr marL="355600" marR="113665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Host- bacteria &amp; yeast- cloning DNA sequence which help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amplification of each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fragment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Vector- </a:t>
            </a:r>
            <a:r>
              <a:rPr sz="2000" b="1" dirty="0">
                <a:latin typeface="Arial"/>
                <a:cs typeface="Arial"/>
              </a:rPr>
              <a:t>BAC </a:t>
            </a:r>
            <a:r>
              <a:rPr sz="2000" dirty="0">
                <a:latin typeface="Arial"/>
                <a:cs typeface="Arial"/>
              </a:rPr>
              <a:t>(bacterial artificial chromosome) &amp; </a:t>
            </a:r>
            <a:r>
              <a:rPr sz="2000" b="1" dirty="0">
                <a:latin typeface="Arial"/>
                <a:cs typeface="Arial"/>
              </a:rPr>
              <a:t>YAC </a:t>
            </a:r>
            <a:r>
              <a:rPr sz="2000" dirty="0">
                <a:latin typeface="Arial"/>
                <a:cs typeface="Arial"/>
              </a:rPr>
              <a:t>(yeast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artificial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chromosome)- introducing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fragment into host for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cloning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39" y="4419"/>
            <a:ext cx="8351520" cy="37211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2000" b="1" dirty="0">
                <a:latin typeface="Latha"/>
                <a:cs typeface="Latha"/>
              </a:rPr>
              <a:t>Polynucleotide</a:t>
            </a:r>
            <a:r>
              <a:rPr sz="2000" b="1" spc="-55" dirty="0">
                <a:latin typeface="Latha"/>
                <a:cs typeface="Latha"/>
              </a:rPr>
              <a:t> </a:t>
            </a:r>
            <a:r>
              <a:rPr sz="2000" b="1" spc="-5" dirty="0">
                <a:latin typeface="Latha"/>
                <a:cs typeface="Latha"/>
              </a:rPr>
              <a:t>strand</a:t>
            </a:r>
            <a:r>
              <a:rPr sz="2000" spc="-5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355600" marR="657860" indent="-342900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</a:t>
            </a:r>
            <a:r>
              <a:rPr sz="2000" spc="-5" dirty="0">
                <a:latin typeface="Arial"/>
                <a:cs typeface="Arial"/>
              </a:rPr>
              <a:t>nucleotides </a:t>
            </a:r>
            <a:r>
              <a:rPr sz="2000" dirty="0">
                <a:latin typeface="Arial"/>
                <a:cs typeface="Arial"/>
              </a:rPr>
              <a:t>are </a:t>
            </a:r>
            <a:r>
              <a:rPr sz="2000" spc="-5" dirty="0">
                <a:latin typeface="Arial"/>
                <a:cs typeface="Arial"/>
              </a:rPr>
              <a:t>linked </a:t>
            </a:r>
            <a:r>
              <a:rPr sz="2000" dirty="0">
                <a:latin typeface="Arial"/>
                <a:cs typeface="Arial"/>
              </a:rPr>
              <a:t>through </a:t>
            </a:r>
            <a:r>
              <a:rPr sz="2000" spc="5" dirty="0">
                <a:latin typeface="Arial"/>
                <a:cs typeface="Arial"/>
              </a:rPr>
              <a:t>3’- </a:t>
            </a:r>
            <a:r>
              <a:rPr sz="2000" spc="-5" dirty="0">
                <a:latin typeface="Arial"/>
                <a:cs typeface="Arial"/>
              </a:rPr>
              <a:t>5’ </a:t>
            </a:r>
            <a:r>
              <a:rPr sz="2000" dirty="0">
                <a:latin typeface="Arial"/>
                <a:cs typeface="Arial"/>
              </a:rPr>
              <a:t>phosphodiester linkage-  dinucleotide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phospho-di-ester bond forms between 5th and 3rd carbon atom  position of pentose sugar. Therefore polynucleotide strand contains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5th  and 3rd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end.</a:t>
            </a:r>
            <a:endParaRPr sz="2000">
              <a:latin typeface="Arial"/>
              <a:cs typeface="Arial"/>
            </a:endParaRPr>
          </a:p>
          <a:p>
            <a:pPr marL="355600" marR="48133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More nucleotides joins- polynucleotide, which has at one end free  </a:t>
            </a:r>
            <a:r>
              <a:rPr sz="2000" spc="-5" dirty="0">
                <a:latin typeface="Arial"/>
                <a:cs typeface="Arial"/>
              </a:rPr>
              <a:t>phosphate </a:t>
            </a:r>
            <a:r>
              <a:rPr sz="2000" dirty="0">
                <a:latin typeface="Arial"/>
                <a:cs typeface="Arial"/>
              </a:rPr>
              <a:t>moiety </a:t>
            </a:r>
            <a:r>
              <a:rPr sz="2000" spc="-5" dirty="0">
                <a:latin typeface="Arial"/>
                <a:cs typeface="Arial"/>
              </a:rPr>
              <a:t>at 5’ end </a:t>
            </a:r>
            <a:r>
              <a:rPr sz="2000" dirty="0">
                <a:latin typeface="Arial"/>
                <a:cs typeface="Arial"/>
              </a:rPr>
              <a:t>- </a:t>
            </a:r>
            <a:r>
              <a:rPr sz="2000" spc="-5" dirty="0">
                <a:latin typeface="Arial"/>
                <a:cs typeface="Arial"/>
              </a:rPr>
              <a:t>5’- end of polynucleotide </a:t>
            </a:r>
            <a:r>
              <a:rPr sz="2000" dirty="0">
                <a:latin typeface="Arial"/>
                <a:cs typeface="Arial"/>
              </a:rPr>
              <a:t>&amp; free 3’-OH  group- referred </a:t>
            </a:r>
            <a:r>
              <a:rPr sz="2000" spc="-5" dirty="0">
                <a:latin typeface="Arial"/>
                <a:cs typeface="Arial"/>
              </a:rPr>
              <a:t>as </a:t>
            </a:r>
            <a:r>
              <a:rPr sz="2000" dirty="0">
                <a:latin typeface="Arial"/>
                <a:cs typeface="Arial"/>
              </a:rPr>
              <a:t>3’- end of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polynucleotide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Sugar &amp; phosphate- backbone &amp; Nitrogenous base project form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backbone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86129" y="3581400"/>
            <a:ext cx="6824471" cy="2989071"/>
            <a:chOff x="545591" y="3669791"/>
            <a:chExt cx="7421880" cy="3205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591" y="3669791"/>
              <a:ext cx="7421880" cy="31882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3733798"/>
              <a:ext cx="7239000" cy="31028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0549" y="3714749"/>
              <a:ext cx="7277100" cy="3141345"/>
            </a:xfrm>
            <a:custGeom>
              <a:avLst/>
              <a:gdLst/>
              <a:ahLst/>
              <a:cxnLst/>
              <a:rect l="l" t="t" r="r" b="b"/>
              <a:pathLst>
                <a:path w="7277100" h="3141345">
                  <a:moveTo>
                    <a:pt x="0" y="3140964"/>
                  </a:moveTo>
                  <a:lnTo>
                    <a:pt x="7277100" y="3140964"/>
                  </a:lnTo>
                  <a:lnTo>
                    <a:pt x="7277100" y="0"/>
                  </a:lnTo>
                  <a:lnTo>
                    <a:pt x="0" y="0"/>
                  </a:lnTo>
                  <a:lnTo>
                    <a:pt x="0" y="31409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498703"/>
            <a:ext cx="8048625" cy="55130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Steps involved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includes: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Isolation of </a:t>
            </a:r>
            <a:r>
              <a:rPr sz="2000" spc="-5" dirty="0">
                <a:latin typeface="Arial"/>
                <a:cs typeface="Arial"/>
              </a:rPr>
              <a:t>total </a:t>
            </a:r>
            <a:r>
              <a:rPr sz="2000" dirty="0">
                <a:latin typeface="Arial"/>
                <a:cs typeface="Arial"/>
              </a:rPr>
              <a:t>DNA from a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Fragmentation of </a:t>
            </a:r>
            <a:r>
              <a:rPr sz="2000" spc="-5" dirty="0">
                <a:latin typeface="Arial"/>
                <a:cs typeface="Arial"/>
              </a:rPr>
              <a:t>total </a:t>
            </a:r>
            <a:r>
              <a:rPr sz="2000" dirty="0">
                <a:latin typeface="Arial"/>
                <a:cs typeface="Arial"/>
              </a:rPr>
              <a:t>DNA </a:t>
            </a:r>
            <a:r>
              <a:rPr sz="2000" spc="-5" dirty="0">
                <a:latin typeface="Arial"/>
                <a:cs typeface="Arial"/>
              </a:rPr>
              <a:t>into </a:t>
            </a:r>
            <a:r>
              <a:rPr sz="2000" dirty="0">
                <a:latin typeface="Arial"/>
                <a:cs typeface="Arial"/>
              </a:rPr>
              <a:t>small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sizes</a:t>
            </a:r>
            <a:endParaRPr sz="2000">
              <a:latin typeface="Arial"/>
              <a:cs typeface="Arial"/>
            </a:endParaRPr>
          </a:p>
          <a:p>
            <a:pPr marL="469900" marR="3302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Cloning fragments of DNA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i="1" dirty="0">
                <a:latin typeface="Arial"/>
                <a:cs typeface="Arial"/>
              </a:rPr>
              <a:t>host </a:t>
            </a:r>
            <a:r>
              <a:rPr sz="2000" dirty="0">
                <a:latin typeface="Arial"/>
                <a:cs typeface="Arial"/>
              </a:rPr>
              <a:t>with the help of </a:t>
            </a:r>
            <a:r>
              <a:rPr sz="2000" i="1" dirty="0">
                <a:latin typeface="Arial"/>
                <a:cs typeface="Arial"/>
              </a:rPr>
              <a:t>vector</a:t>
            </a:r>
            <a:r>
              <a:rPr sz="2000" dirty="0">
                <a:latin typeface="Arial"/>
                <a:cs typeface="Arial"/>
              </a:rPr>
              <a:t>-  significance of cloning is to amplify each piece of DNA to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sequence  DNA conveniently &amp; with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ease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Commonly used host- bacteria &amp; yeast, Vector- </a:t>
            </a:r>
            <a:r>
              <a:rPr sz="2000" spc="-5" dirty="0">
                <a:latin typeface="Arial"/>
                <a:cs typeface="Arial"/>
              </a:rPr>
              <a:t>BAC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YAC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Sequencing DNA fragments using automated DNA sequencer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works on a principle developed by </a:t>
            </a:r>
            <a:r>
              <a:rPr sz="2000" b="1" dirty="0">
                <a:latin typeface="Arial"/>
                <a:cs typeface="Arial"/>
              </a:rPr>
              <a:t>Frederick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Sanger</a:t>
            </a:r>
            <a:endParaRPr sz="2000">
              <a:latin typeface="Arial"/>
              <a:cs typeface="Arial"/>
            </a:endParaRPr>
          </a:p>
          <a:p>
            <a:pPr marL="469900" marR="514984" indent="-457834">
              <a:lnSpc>
                <a:spcPct val="100000"/>
              </a:lnSpc>
              <a:spcBef>
                <a:spcPts val="484"/>
              </a:spcBef>
              <a:buAutoNum type="arabicPeriod" startAt="6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Arrangement of DNA sequences based on overlapping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regions  which is generated for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sequencing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 startAt="6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Alignments of DNA sequence through computer based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programs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 startAt="6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Annotation &amp; assigning sequence to each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chromosome</a:t>
            </a:r>
            <a:endParaRPr sz="2000">
              <a:latin typeface="Arial"/>
              <a:cs typeface="Arial"/>
            </a:endParaRPr>
          </a:p>
          <a:p>
            <a:pPr marL="469900" marR="5080" indent="-457834">
              <a:lnSpc>
                <a:spcPct val="100000"/>
              </a:lnSpc>
              <a:spcBef>
                <a:spcPts val="480"/>
              </a:spcBef>
              <a:buAutoNum type="arabicPeriod" startAt="6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Assigning genetic &amp; physical map on genome- using information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  polymorphism of restriction endonuclease recognition sites &amp;  microsatellites (repetitive DNA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sequence)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591" y="469391"/>
            <a:ext cx="8183880" cy="6062980"/>
            <a:chOff x="545591" y="469391"/>
            <a:chExt cx="8183880" cy="6062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591" y="469391"/>
              <a:ext cx="8183880" cy="6062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533399"/>
              <a:ext cx="8001000" cy="58795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0549" y="514349"/>
              <a:ext cx="8039100" cy="5918200"/>
            </a:xfrm>
            <a:custGeom>
              <a:avLst/>
              <a:gdLst/>
              <a:ahLst/>
              <a:cxnLst/>
              <a:rect l="l" t="t" r="r" b="b"/>
              <a:pathLst>
                <a:path w="8039100" h="5918200">
                  <a:moveTo>
                    <a:pt x="0" y="5917692"/>
                  </a:moveTo>
                  <a:lnTo>
                    <a:pt x="8039100" y="5917692"/>
                  </a:lnTo>
                  <a:lnTo>
                    <a:pt x="8039100" y="0"/>
                  </a:lnTo>
                  <a:lnTo>
                    <a:pt x="0" y="0"/>
                  </a:lnTo>
                  <a:lnTo>
                    <a:pt x="0" y="591769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281" y="207390"/>
            <a:ext cx="838951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Juice ITC"/>
                <a:cs typeface="Juice ITC"/>
              </a:rPr>
              <a:t>Salient features </a:t>
            </a:r>
            <a:r>
              <a:rPr b="0" dirty="0">
                <a:latin typeface="Juice ITC"/>
                <a:cs typeface="Juice ITC"/>
              </a:rPr>
              <a:t>of </a:t>
            </a:r>
            <a:r>
              <a:rPr b="0" spc="-5" dirty="0">
                <a:latin typeface="Juice ITC"/>
                <a:cs typeface="Juice ITC"/>
              </a:rPr>
              <a:t>human</a:t>
            </a:r>
            <a:r>
              <a:rPr b="0" spc="-35" dirty="0">
                <a:latin typeface="Juice ITC"/>
                <a:cs typeface="Juice ITC"/>
              </a:rPr>
              <a:t> </a:t>
            </a:r>
            <a:r>
              <a:rPr b="0" spc="-5" dirty="0">
                <a:latin typeface="Juice ITC"/>
                <a:cs typeface="Juice ITC"/>
              </a:rPr>
              <a:t>genome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36065"/>
            <a:ext cx="8100695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human genome contains 3164.7 million nucleotide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bases.</a:t>
            </a:r>
            <a:endParaRPr sz="2000">
              <a:latin typeface="Arial"/>
              <a:cs typeface="Arial"/>
            </a:endParaRPr>
          </a:p>
          <a:p>
            <a:pPr marL="355600" marR="314960" indent="-342900">
              <a:lnSpc>
                <a:spcPct val="1501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average gene consists of 3000 bases, but sizes vary greatly,  with the largest known human gene being dystrophin at 2.4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million  </a:t>
            </a:r>
            <a:r>
              <a:rPr sz="2000" spc="5" dirty="0">
                <a:latin typeface="Arial"/>
                <a:cs typeface="Arial"/>
              </a:rPr>
              <a:t>bases.</a:t>
            </a:r>
            <a:endParaRPr sz="2000">
              <a:latin typeface="Arial"/>
              <a:cs typeface="Arial"/>
            </a:endParaRPr>
          </a:p>
          <a:p>
            <a:pPr marL="355600" marR="64769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</a:t>
            </a:r>
            <a:r>
              <a:rPr sz="2000" spc="-5" dirty="0">
                <a:latin typeface="Arial"/>
                <a:cs typeface="Arial"/>
              </a:rPr>
              <a:t>total </a:t>
            </a:r>
            <a:r>
              <a:rPr sz="2000" dirty="0">
                <a:latin typeface="Arial"/>
                <a:cs typeface="Arial"/>
              </a:rPr>
              <a:t>number of genes is estimated at 30,000–much lower than  previous estimates of 80,000 to 1,40,000 genes. Almost all (99.9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  cent) nucleotide bases </a:t>
            </a:r>
            <a:r>
              <a:rPr sz="2000" spc="5" dirty="0">
                <a:latin typeface="Arial"/>
                <a:cs typeface="Arial"/>
              </a:rPr>
              <a:t>are </a:t>
            </a:r>
            <a:r>
              <a:rPr sz="2000" dirty="0">
                <a:latin typeface="Arial"/>
                <a:cs typeface="Arial"/>
              </a:rPr>
              <a:t>exactly the same in all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people.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functions are unknown for over 50 per cent of discovered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genes.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Less than 2 per cent of the genome codes for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proteins.</a:t>
            </a:r>
            <a:endParaRPr sz="2000">
              <a:latin typeface="Arial"/>
              <a:cs typeface="Arial"/>
            </a:endParaRPr>
          </a:p>
          <a:p>
            <a:pPr marL="355600" marR="710565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Repeated sequences make up very large portion of the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human  genome.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655675"/>
            <a:ext cx="8053070" cy="517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425450" algn="l"/>
                <a:tab pos="426084" algn="l"/>
              </a:tabLst>
            </a:pPr>
            <a:r>
              <a:rPr dirty="0"/>
              <a:t>	</a:t>
            </a:r>
            <a:r>
              <a:rPr sz="2000" spc="-5" dirty="0">
                <a:latin typeface="Arial"/>
                <a:cs typeface="Arial"/>
              </a:rPr>
              <a:t>Repetitive </a:t>
            </a:r>
            <a:r>
              <a:rPr sz="2000" dirty="0">
                <a:latin typeface="Arial"/>
                <a:cs typeface="Arial"/>
              </a:rPr>
              <a:t>sequences are stretches of DNA sequences that are  repeated many times, sometimes hundred to thousand times. They  are thought to have no direct coding functions, but they shed light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  chromosome structure, dynamics and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evolution.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Chromosome 1 has most genes (2968), and the Y has the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fewest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(231).</a:t>
            </a:r>
            <a:endParaRPr sz="2000">
              <a:latin typeface="Arial"/>
              <a:cs typeface="Arial"/>
            </a:endParaRPr>
          </a:p>
          <a:p>
            <a:pPr marL="355600" marR="156845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Scientists have </a:t>
            </a:r>
            <a:r>
              <a:rPr sz="2000" spc="-5" dirty="0">
                <a:latin typeface="Arial"/>
                <a:cs typeface="Arial"/>
              </a:rPr>
              <a:t>identified </a:t>
            </a:r>
            <a:r>
              <a:rPr sz="2000" dirty="0">
                <a:latin typeface="Arial"/>
                <a:cs typeface="Arial"/>
              </a:rPr>
              <a:t>about 1.4 million locations where single  base DNA differences </a:t>
            </a:r>
            <a:r>
              <a:rPr sz="2000" spc="5" dirty="0">
                <a:latin typeface="Arial"/>
                <a:cs typeface="Arial"/>
              </a:rPr>
              <a:t>(</a:t>
            </a:r>
            <a:r>
              <a:rPr sz="2000" b="1" spc="5" dirty="0">
                <a:latin typeface="Arial"/>
                <a:cs typeface="Arial"/>
              </a:rPr>
              <a:t>SNPs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b="1" dirty="0">
                <a:latin typeface="Arial"/>
                <a:cs typeface="Arial"/>
              </a:rPr>
              <a:t>single nucleotide</a:t>
            </a:r>
            <a:r>
              <a:rPr sz="2000" b="1" spc="-1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polymorphism</a:t>
            </a:r>
            <a:r>
              <a:rPr sz="2000" spc="-5" dirty="0">
                <a:latin typeface="Arial"/>
                <a:cs typeface="Arial"/>
              </a:rPr>
              <a:t>,  pronounced </a:t>
            </a:r>
            <a:r>
              <a:rPr sz="2000" dirty="0">
                <a:latin typeface="Arial"/>
                <a:cs typeface="Arial"/>
              </a:rPr>
              <a:t>as </a:t>
            </a:r>
            <a:r>
              <a:rPr sz="2000" spc="-5" dirty="0">
                <a:latin typeface="Arial"/>
                <a:cs typeface="Arial"/>
              </a:rPr>
              <a:t>‘snips’) </a:t>
            </a:r>
            <a:r>
              <a:rPr sz="2000" dirty="0">
                <a:latin typeface="Arial"/>
                <a:cs typeface="Arial"/>
              </a:rPr>
              <a:t>occur in </a:t>
            </a:r>
            <a:r>
              <a:rPr sz="2000" spc="-5" dirty="0">
                <a:latin typeface="Arial"/>
                <a:cs typeface="Arial"/>
              </a:rPr>
              <a:t>humans. </a:t>
            </a:r>
            <a:r>
              <a:rPr sz="2000" dirty="0">
                <a:latin typeface="Arial"/>
                <a:cs typeface="Arial"/>
              </a:rPr>
              <a:t>This </a:t>
            </a:r>
            <a:r>
              <a:rPr sz="2000" spc="-5" dirty="0">
                <a:latin typeface="Arial"/>
                <a:cs typeface="Arial"/>
              </a:rPr>
              <a:t>information </a:t>
            </a:r>
            <a:r>
              <a:rPr sz="2000" dirty="0">
                <a:latin typeface="Arial"/>
                <a:cs typeface="Arial"/>
              </a:rPr>
              <a:t>promises  to revolutionize the processes of finding chromosomal locations for  disease-associated sequences and tracing human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history.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441705"/>
            <a:ext cx="83794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Juice ITC"/>
                <a:cs typeface="Juice ITC"/>
              </a:rPr>
              <a:t>Applications and future</a:t>
            </a:r>
            <a:r>
              <a:rPr b="0" spc="-30" dirty="0">
                <a:latin typeface="Juice ITC"/>
                <a:cs typeface="Juice ITC"/>
              </a:rPr>
              <a:t> </a:t>
            </a:r>
            <a:r>
              <a:rPr b="0" spc="-5" dirty="0">
                <a:latin typeface="Juice ITC"/>
                <a:cs typeface="Juice ITC"/>
              </a:rPr>
              <a:t>challenges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037161"/>
            <a:ext cx="8560435" cy="529907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9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Knowledge of human genome sequence and researches will lead us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understand biological systems in coming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decades.</a:t>
            </a:r>
            <a:endParaRPr sz="2000">
              <a:latin typeface="Arial"/>
              <a:cs typeface="Arial"/>
            </a:endParaRPr>
          </a:p>
          <a:p>
            <a:pPr marL="355600" marR="996950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HG </a:t>
            </a:r>
            <a:r>
              <a:rPr sz="2000" dirty="0">
                <a:latin typeface="Arial"/>
                <a:cs typeface="Arial"/>
              </a:rPr>
              <a:t>sequence will enable a complete new approach to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biological  research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With whole genome sequences &amp; new high- throughput technologies,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5"/>
              </a:spcBef>
            </a:pPr>
            <a:r>
              <a:rPr sz="2000" dirty="0">
                <a:latin typeface="Arial"/>
                <a:cs typeface="Arial"/>
              </a:rPr>
              <a:t>can approach questions systematically and on a much broader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scale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It will be possible to understand how enormous number of genes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proteins work together in interconnected networks in the chemistry of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life.</a:t>
            </a:r>
            <a:endParaRPr sz="2000">
              <a:latin typeface="Arial"/>
              <a:cs typeface="Arial"/>
            </a:endParaRPr>
          </a:p>
          <a:p>
            <a:pPr marL="355600" marR="29845" indent="-342900" algn="just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HG </a:t>
            </a:r>
            <a:r>
              <a:rPr sz="2000" dirty="0">
                <a:latin typeface="Arial"/>
                <a:cs typeface="Arial"/>
              </a:rPr>
              <a:t>sequencing is an enormous task which will require the expertise and  creativity of tens of thousands of scientists from varied disciplines in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both  the public and private sectors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worldwide.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6106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1" y="0"/>
            <a:ext cx="910894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94843"/>
            <a:ext cx="84556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mtClean="0"/>
              <a:t>D</a:t>
            </a:r>
            <a:r>
              <a:rPr lang="en-US" sz="2800" dirty="0" smtClean="0"/>
              <a:t>NA </a:t>
            </a:r>
            <a:r>
              <a:rPr sz="2800" spc="-80" smtClean="0"/>
              <a:t> </a:t>
            </a:r>
            <a:r>
              <a:rPr sz="2800" spc="-5" dirty="0"/>
              <a:t>fingerprinting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59740" y="940052"/>
            <a:ext cx="8379460" cy="38991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fingerprinting is a technique to find out variations in individuals  of a population at DNA level &amp; was first developed by Dr. Alec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Jeffrey</a:t>
            </a:r>
            <a:endParaRPr sz="2000">
              <a:latin typeface="Arial"/>
              <a:cs typeface="Arial"/>
            </a:endParaRPr>
          </a:p>
          <a:p>
            <a:pPr marL="355600" marR="158750" indent="-343535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Works on the principle of </a:t>
            </a:r>
            <a:r>
              <a:rPr sz="2000" b="1" spc="-5" dirty="0">
                <a:latin typeface="Arial"/>
                <a:cs typeface="Arial"/>
              </a:rPr>
              <a:t>polymorphism </a:t>
            </a:r>
            <a:r>
              <a:rPr sz="2000" dirty="0">
                <a:latin typeface="Arial"/>
                <a:cs typeface="Arial"/>
              </a:rPr>
              <a:t>in DNA sequence </a:t>
            </a:r>
            <a:r>
              <a:rPr sz="2000" spc="5" dirty="0">
                <a:latin typeface="Arial"/>
                <a:cs typeface="Arial"/>
              </a:rPr>
              <a:t>(A DNA  </a:t>
            </a:r>
            <a:r>
              <a:rPr sz="2000" dirty="0">
                <a:latin typeface="Arial"/>
                <a:cs typeface="Arial"/>
              </a:rPr>
              <a:t>polymorphism is any difference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nucleotide sequence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between  individuals. These differences can be single base pair changes,  deletions, insertions, or even changes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number of copies of a  given DNA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sequence)</a:t>
            </a:r>
            <a:endParaRPr sz="2000">
              <a:latin typeface="Arial"/>
              <a:cs typeface="Arial"/>
            </a:endParaRPr>
          </a:p>
          <a:p>
            <a:pPr marL="355600" marR="85090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finger printing involves </a:t>
            </a:r>
            <a:r>
              <a:rPr sz="2000" spc="-5" dirty="0">
                <a:latin typeface="Arial"/>
                <a:cs typeface="Arial"/>
              </a:rPr>
              <a:t>identifying </a:t>
            </a:r>
            <a:r>
              <a:rPr sz="2000" dirty="0">
                <a:latin typeface="Arial"/>
                <a:cs typeface="Arial"/>
              </a:rPr>
              <a:t>differences in a specific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short  nucleotide repeats called </a:t>
            </a:r>
            <a:r>
              <a:rPr sz="2000" b="1" dirty="0">
                <a:latin typeface="Arial"/>
                <a:cs typeface="Arial"/>
              </a:rPr>
              <a:t>Variable Number Tandem Repeats  (VNTR)</a:t>
            </a:r>
            <a:r>
              <a:rPr sz="2000" dirty="0">
                <a:latin typeface="Arial"/>
                <a:cs typeface="Arial"/>
              </a:rPr>
              <a:t>, that vary in number from person to person &amp; are</a:t>
            </a:r>
            <a:r>
              <a:rPr sz="2000" spc="-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inherited</a:t>
            </a:r>
            <a:endParaRPr sz="2000">
              <a:latin typeface="Arial"/>
              <a:cs typeface="Arial"/>
            </a:endParaRPr>
          </a:p>
          <a:p>
            <a:pPr marL="355600" marR="27813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 VNTRs of two person may be of same length and sequence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  certain sites but vary at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53695"/>
            <a:ext cx="8608060" cy="62459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Extraction &amp; </a:t>
            </a:r>
            <a:r>
              <a:rPr sz="2000" b="1" spc="-5" dirty="0">
                <a:latin typeface="Arial"/>
                <a:cs typeface="Arial"/>
              </a:rPr>
              <a:t>Isolation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DNA is extracted &amp; isolated from the cells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endParaRPr sz="2000">
              <a:latin typeface="Arial"/>
              <a:cs typeface="Arial"/>
            </a:endParaRPr>
          </a:p>
          <a:p>
            <a:pPr marL="46990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 high speed, refrigerated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centrifuge</a:t>
            </a:r>
            <a:endParaRPr sz="2000">
              <a:latin typeface="Arial"/>
              <a:cs typeface="Arial"/>
            </a:endParaRPr>
          </a:p>
          <a:p>
            <a:pPr marL="469900" marR="677545" indent="-457200" algn="just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Amplification</a:t>
            </a:r>
            <a:r>
              <a:rPr sz="2000" dirty="0">
                <a:latin typeface="Arial"/>
                <a:cs typeface="Arial"/>
              </a:rPr>
              <a:t>- Many copies of the extracted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are made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 polymerase chain reaction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(PCR)</a:t>
            </a:r>
            <a:endParaRPr sz="2000">
              <a:latin typeface="Arial"/>
              <a:cs typeface="Arial"/>
            </a:endParaRPr>
          </a:p>
          <a:p>
            <a:pPr marL="469900" marR="528320" indent="-457200" algn="just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Restriction </a:t>
            </a:r>
            <a:r>
              <a:rPr sz="2000" b="1" spc="-5" dirty="0">
                <a:latin typeface="Arial"/>
                <a:cs typeface="Arial"/>
              </a:rPr>
              <a:t>digestion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DNA is cut into fragments with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restriction  endonuclease enzyme into </a:t>
            </a:r>
            <a:r>
              <a:rPr sz="2000" spc="5" dirty="0">
                <a:latin typeface="Arial"/>
                <a:cs typeface="Arial"/>
              </a:rPr>
              <a:t>precise </a:t>
            </a:r>
            <a:r>
              <a:rPr sz="2000" dirty="0">
                <a:latin typeface="Arial"/>
                <a:cs typeface="Arial"/>
              </a:rPr>
              <a:t>reproducible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sequence</a:t>
            </a:r>
            <a:endParaRPr sz="2000">
              <a:latin typeface="Arial"/>
              <a:cs typeface="Arial"/>
            </a:endParaRPr>
          </a:p>
          <a:p>
            <a:pPr marL="469900" marR="218440" indent="-457200" algn="just">
              <a:lnSpc>
                <a:spcPct val="100000"/>
              </a:lnSpc>
              <a:spcBef>
                <a:spcPts val="484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Separation of </a:t>
            </a:r>
            <a:r>
              <a:rPr sz="2000" b="1" spc="5" dirty="0">
                <a:latin typeface="Arial"/>
                <a:cs typeface="Arial"/>
              </a:rPr>
              <a:t>DNA </a:t>
            </a:r>
            <a:r>
              <a:rPr sz="2000" b="1" spc="-5" dirty="0">
                <a:latin typeface="Arial"/>
                <a:cs typeface="Arial"/>
              </a:rPr>
              <a:t>sequences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The cut DNA fragments are  introduced &amp; passed through electrophoresis set up containing  </a:t>
            </a:r>
            <a:r>
              <a:rPr sz="2000" spc="5" dirty="0">
                <a:latin typeface="Arial"/>
                <a:cs typeface="Arial"/>
              </a:rPr>
              <a:t>agarose </a:t>
            </a:r>
            <a:r>
              <a:rPr sz="2000" dirty="0">
                <a:latin typeface="Arial"/>
                <a:cs typeface="Arial"/>
              </a:rPr>
              <a:t>polymer gel;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separated fragments can be visualized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 staining them with dye that </a:t>
            </a:r>
            <a:r>
              <a:rPr sz="2000" spc="5" dirty="0">
                <a:latin typeface="Arial"/>
                <a:cs typeface="Arial"/>
              </a:rPr>
              <a:t>shows fluorescence </a:t>
            </a:r>
            <a:r>
              <a:rPr sz="2000" dirty="0">
                <a:latin typeface="Arial"/>
                <a:cs typeface="Arial"/>
              </a:rPr>
              <a:t>under ultraviolet  radiation</a:t>
            </a:r>
            <a:endParaRPr sz="2000">
              <a:latin typeface="Arial"/>
              <a:cs typeface="Arial"/>
            </a:endParaRPr>
          </a:p>
          <a:p>
            <a:pPr marL="469900" marR="201930" indent="-457200" algn="just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dirty="0">
                <a:latin typeface="Arial"/>
                <a:cs typeface="Arial"/>
              </a:rPr>
              <a:t>Southern Blotting- </a:t>
            </a:r>
            <a:r>
              <a:rPr sz="2000" dirty="0">
                <a:latin typeface="Arial"/>
                <a:cs typeface="Arial"/>
              </a:rPr>
              <a:t>The separated DNA sequences are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transferred  into nitrocellulose or nylon membrane by placing over the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gel</a:t>
            </a:r>
            <a:endParaRPr sz="2000">
              <a:latin typeface="Arial"/>
              <a:cs typeface="Arial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spc="-5" dirty="0">
                <a:latin typeface="Arial"/>
                <a:cs typeface="Arial"/>
              </a:rPr>
              <a:t>Hybridization- </a:t>
            </a:r>
            <a:r>
              <a:rPr sz="2000" dirty="0">
                <a:latin typeface="Arial"/>
                <a:cs typeface="Arial"/>
              </a:rPr>
              <a:t>The nylon membrane is immersed in a bath of  radioactive probes </a:t>
            </a:r>
            <a:r>
              <a:rPr sz="2000" spc="5" dirty="0">
                <a:latin typeface="Arial"/>
                <a:cs typeface="Arial"/>
              </a:rPr>
              <a:t>(DNA </a:t>
            </a:r>
            <a:r>
              <a:rPr sz="2000" dirty="0">
                <a:latin typeface="Arial"/>
                <a:cs typeface="Arial"/>
              </a:rPr>
              <a:t>segment of </a:t>
            </a:r>
            <a:r>
              <a:rPr sz="2000" spc="5" dirty="0">
                <a:latin typeface="Arial"/>
                <a:cs typeface="Arial"/>
              </a:rPr>
              <a:t>known </a:t>
            </a:r>
            <a:r>
              <a:rPr sz="2000" dirty="0">
                <a:latin typeface="Arial"/>
                <a:cs typeface="Arial"/>
              </a:rPr>
              <a:t>sequence); these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probes  target a specific nucleotide </a:t>
            </a:r>
            <a:r>
              <a:rPr sz="2000" spc="5" dirty="0">
                <a:latin typeface="Arial"/>
                <a:cs typeface="Arial"/>
              </a:rPr>
              <a:t>sequence </a:t>
            </a:r>
            <a:r>
              <a:rPr sz="2000" dirty="0">
                <a:latin typeface="Arial"/>
                <a:cs typeface="Arial"/>
              </a:rPr>
              <a:t>that is complementary to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them</a:t>
            </a:r>
            <a:endParaRPr sz="2000">
              <a:latin typeface="Arial"/>
              <a:cs typeface="Arial"/>
            </a:endParaRPr>
          </a:p>
          <a:p>
            <a:pPr marL="469900" marR="315595" indent="-457200" algn="just">
              <a:lnSpc>
                <a:spcPct val="100000"/>
              </a:lnSpc>
              <a:spcBef>
                <a:spcPts val="484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b="1" spc="-5" dirty="0">
                <a:latin typeface="Arial"/>
                <a:cs typeface="Arial"/>
              </a:rPr>
              <a:t>Autoradiography- </a:t>
            </a:r>
            <a:r>
              <a:rPr sz="2000" dirty="0">
                <a:latin typeface="Arial"/>
                <a:cs typeface="Arial"/>
              </a:rPr>
              <a:t>The nylon membrane is pressed on to a x- ray  film and dark bands develop at the probe sites which resemble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bar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codes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62000"/>
            <a:ext cx="7846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0000"/>
                </a:solidFill>
                <a:latin typeface="Arial Unicode MS"/>
                <a:cs typeface="Arial Unicode MS"/>
              </a:rPr>
              <a:t>Structure </a:t>
            </a:r>
            <a:r>
              <a:rPr b="0" spc="-5">
                <a:solidFill>
                  <a:srgbClr val="000000"/>
                </a:solidFill>
                <a:latin typeface="Arial Unicode MS"/>
                <a:cs typeface="Arial Unicode MS"/>
              </a:rPr>
              <a:t>of</a:t>
            </a:r>
            <a:r>
              <a:rPr b="0" spc="-65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US" spc="-65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RNA</a:t>
            </a:r>
            <a:endParaRPr b="0" dirty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874647"/>
            <a:ext cx="7729220" cy="2861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Structure of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is similar to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Nucleotide residue has additional –OH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-OH </a:t>
            </a:r>
            <a:r>
              <a:rPr sz="2000" spc="-5" dirty="0">
                <a:latin typeface="Arial"/>
                <a:cs typeface="Arial"/>
              </a:rPr>
              <a:t>group is present at </a:t>
            </a:r>
            <a:r>
              <a:rPr sz="2000" dirty="0">
                <a:latin typeface="Arial"/>
                <a:cs typeface="Arial"/>
              </a:rPr>
              <a:t>2’- position in </a:t>
            </a:r>
            <a:r>
              <a:rPr sz="2000" spc="-5" dirty="0">
                <a:latin typeface="Arial"/>
                <a:cs typeface="Arial"/>
              </a:rPr>
              <a:t>the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ribose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Nitrogenous base Uracil is found in place of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Thymine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Reads the template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and forms the protein required for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cell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152400"/>
            <a:ext cx="8684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Juice ITC"/>
                <a:cs typeface="Juice ITC"/>
              </a:rPr>
              <a:t>Steps involved in </a:t>
            </a:r>
            <a:r>
              <a:rPr b="0" dirty="0">
                <a:latin typeface="Juice ITC"/>
                <a:cs typeface="Juice ITC"/>
              </a:rPr>
              <a:t>DNA </a:t>
            </a:r>
            <a:r>
              <a:rPr b="0" spc="-5" dirty="0">
                <a:latin typeface="Juice ITC"/>
                <a:cs typeface="Juice ITC"/>
              </a:rPr>
              <a:t>finger printing</a:t>
            </a:r>
            <a:r>
              <a:rPr b="0" spc="40" dirty="0">
                <a:latin typeface="Juice ITC"/>
                <a:cs typeface="Juice ITC"/>
              </a:rPr>
              <a:t> </a:t>
            </a:r>
            <a:r>
              <a:rPr b="0" spc="-10" dirty="0">
                <a:latin typeface="Juice ITC"/>
                <a:cs typeface="Juice ITC"/>
              </a:rPr>
              <a:t>technology.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3192" y="1107947"/>
            <a:ext cx="8217408" cy="5445253"/>
            <a:chOff x="164592" y="955547"/>
            <a:chExt cx="8979535" cy="5922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592" y="955547"/>
              <a:ext cx="8979408" cy="59024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019554"/>
              <a:ext cx="8839200" cy="58384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9550" y="1000504"/>
              <a:ext cx="8877300" cy="5857875"/>
            </a:xfrm>
            <a:custGeom>
              <a:avLst/>
              <a:gdLst/>
              <a:ahLst/>
              <a:cxnLst/>
              <a:rect l="l" t="t" r="r" b="b"/>
              <a:pathLst>
                <a:path w="8877300" h="5857875">
                  <a:moveTo>
                    <a:pt x="8877300" y="5857492"/>
                  </a:moveTo>
                  <a:lnTo>
                    <a:pt x="8877300" y="0"/>
                  </a:lnTo>
                  <a:lnTo>
                    <a:pt x="0" y="0"/>
                  </a:lnTo>
                  <a:lnTo>
                    <a:pt x="0" y="5857492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502665"/>
            <a:ext cx="8303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Juice ITC"/>
                <a:cs typeface="Juice ITC"/>
              </a:rPr>
              <a:t>Application </a:t>
            </a:r>
            <a:r>
              <a:rPr b="0" dirty="0">
                <a:latin typeface="Juice ITC"/>
                <a:cs typeface="Juice ITC"/>
              </a:rPr>
              <a:t>of DNA finger </a:t>
            </a:r>
            <a:r>
              <a:rPr b="0" spc="-5" dirty="0">
                <a:latin typeface="Juice ITC"/>
                <a:cs typeface="Juice ITC"/>
              </a:rPr>
              <a:t>printing</a:t>
            </a:r>
            <a:r>
              <a:rPr b="0" dirty="0">
                <a:latin typeface="Juice ITC"/>
                <a:cs typeface="Juice ITC"/>
              </a:rPr>
              <a:t> </a:t>
            </a:r>
            <a:r>
              <a:rPr b="0" spc="-10" dirty="0">
                <a:latin typeface="Juice ITC"/>
                <a:cs typeface="Juice ITC"/>
              </a:rPr>
              <a:t>technology.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287526"/>
            <a:ext cx="8684260" cy="44634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 algn="just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It is used to identify criminals and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rapist.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solve parental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dispute.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solve immigrant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problems.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identify dead bodies of soldiers died in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wars.</a:t>
            </a:r>
            <a:endParaRPr sz="2000">
              <a:latin typeface="Arial"/>
              <a:cs typeface="Arial"/>
            </a:endParaRPr>
          </a:p>
          <a:p>
            <a:pPr marL="598170" indent="-586105" algn="just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597535" algn="l"/>
                <a:tab pos="598805" algn="l"/>
              </a:tabLst>
            </a:pPr>
            <a:r>
              <a:rPr sz="2000" dirty="0">
                <a:latin typeface="Arial"/>
                <a:cs typeface="Arial"/>
              </a:rPr>
              <a:t>To identify dead bodies of person died at accidents and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bomb</a:t>
            </a:r>
            <a:endParaRPr sz="2000">
              <a:latin typeface="Arial"/>
              <a:cs typeface="Arial"/>
            </a:endParaRPr>
          </a:p>
          <a:p>
            <a:pPr marL="527685" algn="just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blast.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80"/>
              </a:spcBef>
              <a:buAutoNum type="arabicPeriod" startAt="6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identify racial groups to rewrite biological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evolution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80"/>
              </a:spcBef>
              <a:buAutoNum type="arabicPeriod" startAt="6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detect inheritable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disorders.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1685"/>
              </a:spcBef>
              <a:buAutoNum type="arabicPeriod" startAt="6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To detect donor cell in </a:t>
            </a:r>
            <a:r>
              <a:rPr sz="2000" spc="5" dirty="0">
                <a:latin typeface="Arial"/>
                <a:cs typeface="Arial"/>
              </a:rPr>
              <a:t>case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transplantation.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40149"/>
            <a:ext cx="8608060" cy="6476773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b="1" dirty="0">
                <a:solidFill>
                  <a:srgbClr val="161616"/>
                </a:solidFill>
                <a:latin typeface="Juice ITC"/>
                <a:cs typeface="Juice ITC"/>
              </a:rPr>
              <a:t>History- </a:t>
            </a:r>
            <a:r>
              <a:rPr sz="2400" b="1" spc="-5" dirty="0">
                <a:solidFill>
                  <a:srgbClr val="161616"/>
                </a:solidFill>
                <a:latin typeface="Juice ITC"/>
                <a:cs typeface="Juice ITC"/>
              </a:rPr>
              <a:t>Structure </a:t>
            </a:r>
            <a:r>
              <a:rPr sz="2400" b="1" spc="5" dirty="0">
                <a:solidFill>
                  <a:srgbClr val="161616"/>
                </a:solidFill>
                <a:latin typeface="Juice ITC"/>
                <a:cs typeface="Juice ITC"/>
              </a:rPr>
              <a:t>of DNA-</a:t>
            </a:r>
            <a:r>
              <a:rPr sz="2400" b="1" spc="-135" dirty="0">
                <a:solidFill>
                  <a:srgbClr val="161616"/>
                </a:solidFill>
                <a:latin typeface="Juice ITC"/>
                <a:cs typeface="Juice ITC"/>
              </a:rPr>
              <a:t> </a:t>
            </a:r>
            <a:r>
              <a:rPr sz="2400" b="1" dirty="0">
                <a:solidFill>
                  <a:srgbClr val="161616"/>
                </a:solidFill>
                <a:latin typeface="Juice ITC"/>
                <a:cs typeface="Juice ITC"/>
              </a:rPr>
              <a:t>polynucleotide</a:t>
            </a:r>
            <a:endParaRPr sz="2400">
              <a:latin typeface="Juice ITC"/>
              <a:cs typeface="Juice ITC"/>
            </a:endParaRPr>
          </a:p>
          <a:p>
            <a:pPr marL="393065" marR="3057525" indent="-343535">
              <a:lnSpc>
                <a:spcPct val="100000"/>
              </a:lnSpc>
              <a:spcBef>
                <a:spcPts val="1130"/>
              </a:spcBef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James Watson and Francis Crick first  proposed the structural model of DNA </a:t>
            </a:r>
            <a:r>
              <a:rPr sz="2000" spc="-5" dirty="0">
                <a:latin typeface="Arial"/>
                <a:cs typeface="Arial"/>
              </a:rPr>
              <a:t>in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1953  based on the </a:t>
            </a:r>
            <a:r>
              <a:rPr sz="2000" spc="-5" dirty="0">
                <a:latin typeface="Arial"/>
                <a:cs typeface="Arial"/>
              </a:rPr>
              <a:t>X- </a:t>
            </a:r>
            <a:r>
              <a:rPr sz="2000" dirty="0">
                <a:latin typeface="Arial"/>
                <a:cs typeface="Arial"/>
              </a:rPr>
              <a:t>ray diffraction data- Maurice  Wilkins &amp; Rosalind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Franklin</a:t>
            </a:r>
            <a:endParaRPr sz="2000">
              <a:latin typeface="Arial"/>
              <a:cs typeface="Arial"/>
            </a:endParaRPr>
          </a:p>
          <a:p>
            <a:pPr marL="393065" marR="3611879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They got the Nobel Prize for their work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1962.</a:t>
            </a:r>
            <a:endParaRPr sz="2000">
              <a:latin typeface="Arial"/>
              <a:cs typeface="Arial"/>
            </a:endParaRPr>
          </a:p>
          <a:p>
            <a:pPr marL="393065" marR="3046095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93065" algn="l"/>
                <a:tab pos="393700" algn="l"/>
              </a:tabLst>
            </a:pPr>
            <a:r>
              <a:rPr sz="2000" dirty="0">
                <a:latin typeface="Arial"/>
                <a:cs typeface="Arial"/>
              </a:rPr>
              <a:t>Proposed </a:t>
            </a:r>
            <a:r>
              <a:rPr sz="2000" b="1" dirty="0">
                <a:latin typeface="Arial"/>
                <a:cs typeface="Arial"/>
              </a:rPr>
              <a:t>Double Helix </a:t>
            </a:r>
            <a:r>
              <a:rPr sz="2000" dirty="0">
                <a:latin typeface="Arial"/>
                <a:cs typeface="Arial"/>
              </a:rPr>
              <a:t>model for structure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DNA- remarkable proposition was base  pairing between two strand of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polynucleotide</a:t>
            </a:r>
            <a:endParaRPr sz="2000">
              <a:latin typeface="Arial"/>
              <a:cs typeface="Arial"/>
            </a:endParaRPr>
          </a:p>
          <a:p>
            <a:pPr marL="299085" marR="448945" indent="-287020">
              <a:lnSpc>
                <a:spcPct val="100000"/>
              </a:lnSpc>
              <a:spcBef>
                <a:spcPts val="111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Proposition depend on observation of Erwin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Chargaff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that for a</a:t>
            </a:r>
            <a:r>
              <a:rPr sz="2000" spc="-2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double  stranded DNA,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ratios between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Adenine &amp; 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Thymine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;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Guanine &amp;  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Cytosine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are constant &amp;</a:t>
            </a:r>
            <a:r>
              <a:rPr sz="2000" spc="-7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equal</a:t>
            </a:r>
            <a:endParaRPr sz="2000">
              <a:latin typeface="Arial"/>
              <a:cs typeface="Arial"/>
            </a:endParaRPr>
          </a:p>
          <a:p>
            <a:pPr marL="299085" marR="161290" indent="-287020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Base pairing- unique property of polynucleotide chain, complementary</a:t>
            </a:r>
            <a:r>
              <a:rPr sz="2000" spc="-20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to  each other- sequence of one DNA strand known then sequence of other  strand can be</a:t>
            </a:r>
            <a:r>
              <a:rPr sz="2000" spc="-7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predicted</a:t>
            </a:r>
            <a:endParaRPr sz="20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Each strand of DNA (parental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DNA)-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template for synthesis of new</a:t>
            </a:r>
            <a:r>
              <a:rPr sz="2000" spc="-3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strand-  two double stranded DNA (daughter DNA) will be identical to parental  DNA</a:t>
            </a:r>
            <a:r>
              <a:rPr sz="2000" spc="-12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molecule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8547" y="702563"/>
            <a:ext cx="3235451" cy="3008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nucleotide | PMG Bi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304800"/>
            <a:ext cx="8607425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tructure and Function of DNA | Microbi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228600"/>
            <a:ext cx="8455025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tructure of dna and transcrip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228600"/>
            <a:ext cx="8455025" cy="6391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299415"/>
            <a:ext cx="8455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  <a:latin typeface="Latha"/>
                <a:cs typeface="Latha"/>
              </a:rPr>
              <a:t>The </a:t>
            </a:r>
            <a:r>
              <a:rPr spc="-5" dirty="0">
                <a:solidFill>
                  <a:srgbClr val="000000"/>
                </a:solidFill>
                <a:latin typeface="Latha"/>
                <a:cs typeface="Latha"/>
              </a:rPr>
              <a:t>structure </a:t>
            </a:r>
            <a:r>
              <a:rPr dirty="0">
                <a:solidFill>
                  <a:srgbClr val="000000"/>
                </a:solidFill>
                <a:latin typeface="Latha"/>
                <a:cs typeface="Latha"/>
              </a:rPr>
              <a:t>of DNA </a:t>
            </a:r>
            <a:r>
              <a:rPr spc="-5" dirty="0">
                <a:solidFill>
                  <a:srgbClr val="000000"/>
                </a:solidFill>
                <a:latin typeface="Latha"/>
                <a:cs typeface="Latha"/>
              </a:rPr>
              <a:t>is </a:t>
            </a:r>
            <a:r>
              <a:rPr dirty="0">
                <a:solidFill>
                  <a:srgbClr val="000000"/>
                </a:solidFill>
                <a:latin typeface="Latha"/>
                <a:cs typeface="Latha"/>
              </a:rPr>
              <a:t>as</a:t>
            </a:r>
            <a:r>
              <a:rPr spc="-100" dirty="0">
                <a:solidFill>
                  <a:srgbClr val="000000"/>
                </a:solidFill>
                <a:latin typeface="Latha"/>
                <a:cs typeface="Latha"/>
              </a:rPr>
              <a:t> </a:t>
            </a:r>
            <a:r>
              <a:rPr spc="-5" dirty="0">
                <a:solidFill>
                  <a:srgbClr val="000000"/>
                </a:solidFill>
                <a:latin typeface="Latha"/>
                <a:cs typeface="Latha"/>
              </a:rPr>
              <a:t>follows: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59344" y="4788344"/>
            <a:ext cx="5969635" cy="751840"/>
            <a:chOff x="1359344" y="4788344"/>
            <a:chExt cx="5969635" cy="751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2362" y="4801362"/>
              <a:ext cx="2362200" cy="685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72362" y="4801362"/>
              <a:ext cx="2362200" cy="685800"/>
            </a:xfrm>
            <a:custGeom>
              <a:avLst/>
              <a:gdLst/>
              <a:ahLst/>
              <a:cxnLst/>
              <a:rect l="l" t="t" r="r" b="b"/>
              <a:pathLst>
                <a:path w="2362200" h="685800">
                  <a:moveTo>
                    <a:pt x="0" y="114300"/>
                  </a:move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2247900" y="0"/>
                  </a:lnTo>
                  <a:lnTo>
                    <a:pt x="2292387" y="8983"/>
                  </a:lnTo>
                  <a:lnTo>
                    <a:pt x="2328719" y="33480"/>
                  </a:lnTo>
                  <a:lnTo>
                    <a:pt x="2353216" y="69812"/>
                  </a:lnTo>
                  <a:lnTo>
                    <a:pt x="2362200" y="114300"/>
                  </a:lnTo>
                  <a:lnTo>
                    <a:pt x="2362200" y="571500"/>
                  </a:lnTo>
                  <a:lnTo>
                    <a:pt x="2353216" y="615987"/>
                  </a:lnTo>
                  <a:lnTo>
                    <a:pt x="2328719" y="652319"/>
                  </a:lnTo>
                  <a:lnTo>
                    <a:pt x="2292387" y="676816"/>
                  </a:lnTo>
                  <a:lnTo>
                    <a:pt x="2247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25908">
              <a:solidFill>
                <a:srgbClr val="2248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20" y="4860036"/>
              <a:ext cx="1530095" cy="679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3761" y="4801362"/>
              <a:ext cx="2362199" cy="685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53761" y="4801362"/>
              <a:ext cx="2362200" cy="685800"/>
            </a:xfrm>
            <a:custGeom>
              <a:avLst/>
              <a:gdLst/>
              <a:ahLst/>
              <a:cxnLst/>
              <a:rect l="l" t="t" r="r" b="b"/>
              <a:pathLst>
                <a:path w="2362200" h="685800">
                  <a:moveTo>
                    <a:pt x="0" y="114300"/>
                  </a:move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2247899" y="0"/>
                  </a:lnTo>
                  <a:lnTo>
                    <a:pt x="2292387" y="8983"/>
                  </a:lnTo>
                  <a:lnTo>
                    <a:pt x="2328719" y="33480"/>
                  </a:lnTo>
                  <a:lnTo>
                    <a:pt x="2353216" y="69812"/>
                  </a:lnTo>
                  <a:lnTo>
                    <a:pt x="2362199" y="114300"/>
                  </a:lnTo>
                  <a:lnTo>
                    <a:pt x="2362199" y="571500"/>
                  </a:lnTo>
                  <a:lnTo>
                    <a:pt x="2353216" y="615987"/>
                  </a:lnTo>
                  <a:lnTo>
                    <a:pt x="2328719" y="652319"/>
                  </a:lnTo>
                  <a:lnTo>
                    <a:pt x="2292387" y="676816"/>
                  </a:lnTo>
                  <a:lnTo>
                    <a:pt x="2247899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25908">
              <a:solidFill>
                <a:srgbClr val="2248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5335" y="4860036"/>
              <a:ext cx="1580388" cy="67970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07340" y="1122933"/>
            <a:ext cx="8216265" cy="420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0033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polynucleotide chains- the backbone of polynucleotide is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formed  by sugar- phosphate &amp; bases project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inside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chains: anti- </a:t>
            </a:r>
            <a:r>
              <a:rPr sz="2000" spc="-5" dirty="0">
                <a:latin typeface="Arial"/>
                <a:cs typeface="Arial"/>
              </a:rPr>
              <a:t>parallel polarity; </a:t>
            </a:r>
            <a:r>
              <a:rPr sz="2000" dirty="0">
                <a:latin typeface="Arial"/>
                <a:cs typeface="Arial"/>
              </a:rPr>
              <a:t>one chain has </a:t>
            </a:r>
            <a:r>
              <a:rPr sz="2000" spc="-5" dirty="0">
                <a:latin typeface="Arial"/>
                <a:cs typeface="Arial"/>
              </a:rPr>
              <a:t>polarity </a:t>
            </a:r>
            <a:r>
              <a:rPr sz="2000" spc="5" dirty="0">
                <a:latin typeface="Arial"/>
                <a:cs typeface="Arial"/>
              </a:rPr>
              <a:t>5’</a:t>
            </a:r>
            <a:r>
              <a:rPr sz="2000" spc="5" dirty="0">
                <a:latin typeface="Wingdings"/>
                <a:cs typeface="Wingdings"/>
              </a:rPr>
              <a:t>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3’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other </a:t>
            </a:r>
            <a:r>
              <a:rPr sz="2000" dirty="0">
                <a:latin typeface="Arial"/>
                <a:cs typeface="Arial"/>
              </a:rPr>
              <a:t>chain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3’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dirty="0">
                <a:latin typeface="Arial"/>
                <a:cs typeface="Arial"/>
              </a:rPr>
              <a:t>5’</a:t>
            </a:r>
            <a:endParaRPr sz="2000">
              <a:latin typeface="Arial"/>
              <a:cs typeface="Arial"/>
            </a:endParaRPr>
          </a:p>
          <a:p>
            <a:pPr marL="355600" marR="16319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Bases of two strand projecting inside- paired through hydrogen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bond  (H- bond) &amp; form base pairs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(bp)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Adenine form two hydrogen bonds </a:t>
            </a:r>
            <a:r>
              <a:rPr sz="2000" spc="5" dirty="0">
                <a:latin typeface="Arial"/>
                <a:cs typeface="Arial"/>
              </a:rPr>
              <a:t>(H- </a:t>
            </a:r>
            <a:r>
              <a:rPr sz="2000" dirty="0">
                <a:latin typeface="Arial"/>
                <a:cs typeface="Arial"/>
              </a:rPr>
              <a:t>bond) with Thymine &amp;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Guanine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form three H- bond with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 marL="355600" marR="1841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Purines comes opposite with Pyrimidines- generates uniform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distance  between two strands of the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helix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R="113030" algn="ctr">
              <a:lnSpc>
                <a:spcPct val="100000"/>
              </a:lnSpc>
              <a:spcBef>
                <a:spcPts val="1560"/>
              </a:spcBef>
              <a:tabLst>
                <a:tab pos="3557270" algn="l"/>
              </a:tabLst>
            </a:pPr>
            <a:r>
              <a:rPr sz="2400" b="1" dirty="0">
                <a:solidFill>
                  <a:srgbClr val="FF3300"/>
                </a:solidFill>
                <a:latin typeface="Arial Unicode MS"/>
                <a:cs typeface="Arial Unicode MS"/>
              </a:rPr>
              <a:t>Adenine	Thymine</a:t>
            </a:r>
            <a:endParaRPr sz="2400">
              <a:latin typeface="Arial Unicode MS"/>
              <a:cs typeface="Arial Unicode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59344" y="5855144"/>
            <a:ext cx="2388235" cy="751840"/>
            <a:chOff x="1359344" y="5855144"/>
            <a:chExt cx="2388235" cy="75184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2362" y="5868162"/>
              <a:ext cx="2362200" cy="6858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72362" y="5868162"/>
              <a:ext cx="2362200" cy="685800"/>
            </a:xfrm>
            <a:custGeom>
              <a:avLst/>
              <a:gdLst/>
              <a:ahLst/>
              <a:cxnLst/>
              <a:rect l="l" t="t" r="r" b="b"/>
              <a:pathLst>
                <a:path w="2362200" h="685800">
                  <a:moveTo>
                    <a:pt x="0" y="114300"/>
                  </a:move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2247900" y="0"/>
                  </a:lnTo>
                  <a:lnTo>
                    <a:pt x="2292387" y="8983"/>
                  </a:lnTo>
                  <a:lnTo>
                    <a:pt x="2328719" y="33480"/>
                  </a:lnTo>
                  <a:lnTo>
                    <a:pt x="2353216" y="69812"/>
                  </a:lnTo>
                  <a:lnTo>
                    <a:pt x="2362200" y="114300"/>
                  </a:lnTo>
                  <a:lnTo>
                    <a:pt x="2362200" y="571500"/>
                  </a:lnTo>
                  <a:lnTo>
                    <a:pt x="2353216" y="615987"/>
                  </a:lnTo>
                  <a:lnTo>
                    <a:pt x="2328719" y="652319"/>
                  </a:lnTo>
                  <a:lnTo>
                    <a:pt x="2292387" y="676816"/>
                  </a:lnTo>
                  <a:lnTo>
                    <a:pt x="2247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25908">
              <a:solidFill>
                <a:srgbClr val="2248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1556" y="5926836"/>
              <a:ext cx="1563623" cy="67970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960245" y="6001918"/>
            <a:ext cx="1182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3300"/>
                </a:solidFill>
                <a:latin typeface="Arial Unicode MS"/>
                <a:cs typeface="Arial Unicode MS"/>
              </a:rPr>
              <a:t>Guanine</a:t>
            </a:r>
            <a:endParaRPr sz="2400">
              <a:latin typeface="Arial Unicode MS"/>
              <a:cs typeface="Arial Unicode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40744" y="5855144"/>
            <a:ext cx="2388235" cy="751840"/>
            <a:chOff x="4940744" y="5855144"/>
            <a:chExt cx="2388235" cy="75184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3762" y="5868162"/>
              <a:ext cx="2362199" cy="6858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953762" y="5868162"/>
              <a:ext cx="2362200" cy="685800"/>
            </a:xfrm>
            <a:custGeom>
              <a:avLst/>
              <a:gdLst/>
              <a:ahLst/>
              <a:cxnLst/>
              <a:rect l="l" t="t" r="r" b="b"/>
              <a:pathLst>
                <a:path w="2362200" h="685800">
                  <a:moveTo>
                    <a:pt x="0" y="114300"/>
                  </a:moveTo>
                  <a:lnTo>
                    <a:pt x="8983" y="69812"/>
                  </a:lnTo>
                  <a:lnTo>
                    <a:pt x="33480" y="33480"/>
                  </a:lnTo>
                  <a:lnTo>
                    <a:pt x="69812" y="8983"/>
                  </a:lnTo>
                  <a:lnTo>
                    <a:pt x="114300" y="0"/>
                  </a:lnTo>
                  <a:lnTo>
                    <a:pt x="2247899" y="0"/>
                  </a:lnTo>
                  <a:lnTo>
                    <a:pt x="2292387" y="8983"/>
                  </a:lnTo>
                  <a:lnTo>
                    <a:pt x="2328719" y="33480"/>
                  </a:lnTo>
                  <a:lnTo>
                    <a:pt x="2353216" y="69812"/>
                  </a:lnTo>
                  <a:lnTo>
                    <a:pt x="2362199" y="114300"/>
                  </a:lnTo>
                  <a:lnTo>
                    <a:pt x="2362199" y="571500"/>
                  </a:lnTo>
                  <a:lnTo>
                    <a:pt x="2353216" y="615987"/>
                  </a:lnTo>
                  <a:lnTo>
                    <a:pt x="2328719" y="652319"/>
                  </a:lnTo>
                  <a:lnTo>
                    <a:pt x="2292387" y="676816"/>
                  </a:lnTo>
                  <a:lnTo>
                    <a:pt x="2247899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25908">
              <a:solidFill>
                <a:srgbClr val="22489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46192" y="5926836"/>
              <a:ext cx="1597152" cy="67970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525515" y="6001918"/>
            <a:ext cx="12172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3300"/>
                </a:solidFill>
                <a:latin typeface="Arial Unicode MS"/>
                <a:cs typeface="Arial Unicode MS"/>
              </a:rPr>
              <a:t>C</a:t>
            </a:r>
            <a:r>
              <a:rPr sz="2400" b="1" spc="10" dirty="0">
                <a:solidFill>
                  <a:srgbClr val="FF3300"/>
                </a:solidFill>
                <a:latin typeface="Arial Unicode MS"/>
                <a:cs typeface="Arial Unicode MS"/>
              </a:rPr>
              <a:t>y</a:t>
            </a:r>
            <a:r>
              <a:rPr sz="2400" b="1" spc="5" dirty="0">
                <a:solidFill>
                  <a:srgbClr val="FF3300"/>
                </a:solidFill>
                <a:latin typeface="Arial Unicode MS"/>
                <a:cs typeface="Arial Unicode MS"/>
              </a:rPr>
              <a:t>t</a:t>
            </a:r>
            <a:r>
              <a:rPr sz="2400" b="1" spc="-10" dirty="0">
                <a:solidFill>
                  <a:srgbClr val="FF3300"/>
                </a:solidFill>
                <a:latin typeface="Arial Unicode MS"/>
                <a:cs typeface="Arial Unicode MS"/>
              </a:rPr>
              <a:t>osi</a:t>
            </a:r>
            <a:r>
              <a:rPr sz="2400" b="1" dirty="0">
                <a:solidFill>
                  <a:srgbClr val="FF3300"/>
                </a:solidFill>
                <a:latin typeface="Arial Unicode MS"/>
                <a:cs typeface="Arial Unicode MS"/>
              </a:rPr>
              <a:t>ne</a:t>
            </a:r>
            <a:endParaRPr sz="24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3800" y="5029200"/>
            <a:ext cx="1219200" cy="228600"/>
          </a:xfrm>
          <a:custGeom>
            <a:avLst/>
            <a:gdLst/>
            <a:ahLst/>
            <a:cxnLst/>
            <a:rect l="l" t="t" r="r" b="b"/>
            <a:pathLst>
              <a:path w="1219200" h="228600">
                <a:moveTo>
                  <a:pt x="0" y="0"/>
                </a:moveTo>
                <a:lnTo>
                  <a:pt x="1219200" y="0"/>
                </a:lnTo>
              </a:path>
              <a:path w="1219200" h="228600">
                <a:moveTo>
                  <a:pt x="0" y="228600"/>
                </a:moveTo>
                <a:lnTo>
                  <a:pt x="1219200" y="228600"/>
                </a:lnTo>
              </a:path>
            </a:pathLst>
          </a:custGeom>
          <a:ln w="57912">
            <a:solidFill>
              <a:srgbClr val="2D61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33800" y="6019800"/>
            <a:ext cx="1219200" cy="381000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0" y="381000"/>
                </a:moveTo>
                <a:lnTo>
                  <a:pt x="1219200" y="381000"/>
                </a:lnTo>
              </a:path>
              <a:path w="1219200" h="381000">
                <a:moveTo>
                  <a:pt x="0" y="190500"/>
                </a:moveTo>
                <a:lnTo>
                  <a:pt x="1219200" y="190500"/>
                </a:lnTo>
              </a:path>
              <a:path w="1219200" h="381000">
                <a:moveTo>
                  <a:pt x="0" y="0"/>
                </a:moveTo>
                <a:lnTo>
                  <a:pt x="1219200" y="0"/>
                </a:lnTo>
              </a:path>
            </a:pathLst>
          </a:custGeom>
          <a:ln w="57912">
            <a:solidFill>
              <a:srgbClr val="2D61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Nucleotides and Bases - Genetics Gene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53469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193079"/>
            <a:ext cx="8692515" cy="24650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chains- coiled right handed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fashion</a:t>
            </a:r>
            <a:endParaRPr sz="2000">
              <a:latin typeface="Arial"/>
              <a:cs typeface="Arial"/>
            </a:endParaRPr>
          </a:p>
          <a:p>
            <a:pPr marL="355600" marR="216535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Pitch </a:t>
            </a:r>
            <a:r>
              <a:rPr sz="2000" dirty="0">
                <a:latin typeface="Arial"/>
                <a:cs typeface="Arial"/>
              </a:rPr>
              <a:t>of helix is 3.4 nm- The </a:t>
            </a:r>
            <a:r>
              <a:rPr sz="2000" b="1" dirty="0">
                <a:latin typeface="Arial"/>
                <a:cs typeface="Arial"/>
              </a:rPr>
              <a:t>pitch </a:t>
            </a:r>
            <a:r>
              <a:rPr sz="2000" dirty="0">
                <a:latin typeface="Arial"/>
                <a:cs typeface="Arial"/>
              </a:rPr>
              <a:t>of a helix is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width of one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complete  helix turn, measured parallel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the axis of the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helix.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10 bp in each turn or pitch, distance between a bp in </a:t>
            </a:r>
            <a:r>
              <a:rPr sz="2000" spc="-5" dirty="0">
                <a:latin typeface="Arial"/>
                <a:cs typeface="Arial"/>
              </a:rPr>
              <a:t>helix-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0.34nm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Plane of one base pair </a:t>
            </a:r>
            <a:r>
              <a:rPr sz="2000" i="1" dirty="0">
                <a:latin typeface="Arial"/>
                <a:cs typeface="Arial"/>
              </a:rPr>
              <a:t>stacks over the other </a:t>
            </a:r>
            <a:r>
              <a:rPr sz="2000" dirty="0">
                <a:latin typeface="Arial"/>
                <a:cs typeface="Arial"/>
              </a:rPr>
              <a:t>in double helix- addition to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H-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bond confers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stability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Stability of </a:t>
            </a:r>
            <a:r>
              <a:rPr sz="2000" b="1" spc="5" dirty="0">
                <a:latin typeface="Arial"/>
                <a:cs typeface="Arial"/>
              </a:rPr>
              <a:t>DNA </a:t>
            </a:r>
            <a:r>
              <a:rPr sz="2000" b="1" dirty="0">
                <a:latin typeface="Arial"/>
                <a:cs typeface="Arial"/>
              </a:rPr>
              <a:t>structure : </a:t>
            </a:r>
            <a:r>
              <a:rPr sz="2000" b="1" spc="5" dirty="0">
                <a:latin typeface="Arial"/>
                <a:cs typeface="Arial"/>
              </a:rPr>
              <a:t>H- </a:t>
            </a:r>
            <a:r>
              <a:rPr sz="2000" b="1" dirty="0">
                <a:latin typeface="Arial"/>
                <a:cs typeface="Arial"/>
              </a:rPr>
              <a:t>bond &amp; stacking of nitrogenous</a:t>
            </a:r>
            <a:r>
              <a:rPr sz="2000" b="1" spc="-2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785870"/>
            <a:ext cx="2247900" cy="40416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1592" y="2770630"/>
            <a:ext cx="3352800" cy="407212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403784" y="3950144"/>
            <a:ext cx="1498600" cy="407034"/>
            <a:chOff x="6403784" y="3950144"/>
            <a:chExt cx="1498600" cy="407034"/>
          </a:xfrm>
        </p:grpSpPr>
        <p:sp>
          <p:nvSpPr>
            <p:cNvPr id="6" name="object 6"/>
            <p:cNvSpPr/>
            <p:nvPr/>
          </p:nvSpPr>
          <p:spPr>
            <a:xfrm>
              <a:off x="6416801" y="3963162"/>
              <a:ext cx="1472565" cy="381000"/>
            </a:xfrm>
            <a:custGeom>
              <a:avLst/>
              <a:gdLst/>
              <a:ahLst/>
              <a:cxnLst/>
              <a:rect l="l" t="t" r="r" b="b"/>
              <a:pathLst>
                <a:path w="1472565" h="381000">
                  <a:moveTo>
                    <a:pt x="1281683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281683" y="381000"/>
                  </a:lnTo>
                  <a:lnTo>
                    <a:pt x="1472183" y="190500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16801" y="3963162"/>
              <a:ext cx="1472565" cy="381000"/>
            </a:xfrm>
            <a:custGeom>
              <a:avLst/>
              <a:gdLst/>
              <a:ahLst/>
              <a:cxnLst/>
              <a:rect l="l" t="t" r="r" b="b"/>
              <a:pathLst>
                <a:path w="1472565" h="381000">
                  <a:moveTo>
                    <a:pt x="0" y="0"/>
                  </a:moveTo>
                  <a:lnTo>
                    <a:pt x="1281683" y="0"/>
                  </a:lnTo>
                  <a:lnTo>
                    <a:pt x="1472183" y="190500"/>
                  </a:lnTo>
                  <a:lnTo>
                    <a:pt x="1281683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665468" y="3964051"/>
            <a:ext cx="9594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Adenine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66659" y="3950208"/>
            <a:ext cx="1498600" cy="407034"/>
            <a:chOff x="7566659" y="3950208"/>
            <a:chExt cx="1498600" cy="407034"/>
          </a:xfrm>
        </p:grpSpPr>
        <p:sp>
          <p:nvSpPr>
            <p:cNvPr id="10" name="object 10"/>
            <p:cNvSpPr/>
            <p:nvPr/>
          </p:nvSpPr>
          <p:spPr>
            <a:xfrm>
              <a:off x="7579613" y="3963162"/>
              <a:ext cx="1472565" cy="381000"/>
            </a:xfrm>
            <a:custGeom>
              <a:avLst/>
              <a:gdLst/>
              <a:ahLst/>
              <a:cxnLst/>
              <a:rect l="l" t="t" r="r" b="b"/>
              <a:pathLst>
                <a:path w="1472565" h="381000">
                  <a:moveTo>
                    <a:pt x="1281683" y="0"/>
                  </a:moveTo>
                  <a:lnTo>
                    <a:pt x="0" y="0"/>
                  </a:lnTo>
                  <a:lnTo>
                    <a:pt x="190500" y="190500"/>
                  </a:lnTo>
                  <a:lnTo>
                    <a:pt x="0" y="381000"/>
                  </a:lnTo>
                  <a:lnTo>
                    <a:pt x="1281683" y="381000"/>
                  </a:lnTo>
                  <a:lnTo>
                    <a:pt x="1472183" y="190500"/>
                  </a:lnTo>
                  <a:lnTo>
                    <a:pt x="1281683" y="0"/>
                  </a:lnTo>
                  <a:close/>
                </a:path>
              </a:pathLst>
            </a:custGeom>
            <a:solidFill>
              <a:srgbClr val="99F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79613" y="3963162"/>
              <a:ext cx="1472565" cy="381000"/>
            </a:xfrm>
            <a:custGeom>
              <a:avLst/>
              <a:gdLst/>
              <a:ahLst/>
              <a:cxnLst/>
              <a:rect l="l" t="t" r="r" b="b"/>
              <a:pathLst>
                <a:path w="1472565" h="381000">
                  <a:moveTo>
                    <a:pt x="0" y="0"/>
                  </a:moveTo>
                  <a:lnTo>
                    <a:pt x="1281683" y="0"/>
                  </a:lnTo>
                  <a:lnTo>
                    <a:pt x="1472183" y="190500"/>
                  </a:lnTo>
                  <a:lnTo>
                    <a:pt x="1281683" y="381000"/>
                  </a:lnTo>
                  <a:lnTo>
                    <a:pt x="0" y="381000"/>
                  </a:lnTo>
                  <a:lnTo>
                    <a:pt x="190500" y="1905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842884" y="3964051"/>
            <a:ext cx="10007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Thym</a:t>
            </a:r>
            <a:r>
              <a:rPr sz="2000" spc="-10" dirty="0">
                <a:solidFill>
                  <a:srgbClr val="161616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ne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390068" y="4940744"/>
            <a:ext cx="1506220" cy="407034"/>
            <a:chOff x="6390068" y="4940744"/>
            <a:chExt cx="1506220" cy="407034"/>
          </a:xfrm>
        </p:grpSpPr>
        <p:sp>
          <p:nvSpPr>
            <p:cNvPr id="14" name="object 14"/>
            <p:cNvSpPr/>
            <p:nvPr/>
          </p:nvSpPr>
          <p:spPr>
            <a:xfrm>
              <a:off x="6403085" y="4953762"/>
              <a:ext cx="1480185" cy="381000"/>
            </a:xfrm>
            <a:custGeom>
              <a:avLst/>
              <a:gdLst/>
              <a:ahLst/>
              <a:cxnLst/>
              <a:rect l="l" t="t" r="r" b="b"/>
              <a:pathLst>
                <a:path w="1480184" h="381000">
                  <a:moveTo>
                    <a:pt x="128930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289304" y="381000"/>
                  </a:lnTo>
                  <a:lnTo>
                    <a:pt x="1479804" y="190500"/>
                  </a:lnTo>
                  <a:lnTo>
                    <a:pt x="1289304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03085" y="4953762"/>
              <a:ext cx="1480185" cy="381000"/>
            </a:xfrm>
            <a:custGeom>
              <a:avLst/>
              <a:gdLst/>
              <a:ahLst/>
              <a:cxnLst/>
              <a:rect l="l" t="t" r="r" b="b"/>
              <a:pathLst>
                <a:path w="1480184" h="381000">
                  <a:moveTo>
                    <a:pt x="0" y="0"/>
                  </a:moveTo>
                  <a:lnTo>
                    <a:pt x="1289304" y="0"/>
                  </a:lnTo>
                  <a:lnTo>
                    <a:pt x="1479804" y="190500"/>
                  </a:lnTo>
                  <a:lnTo>
                    <a:pt x="1289304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641338" y="4954346"/>
            <a:ext cx="98869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Guanine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59040" y="4940808"/>
            <a:ext cx="1506220" cy="407034"/>
            <a:chOff x="7559040" y="4940808"/>
            <a:chExt cx="1506220" cy="407034"/>
          </a:xfrm>
        </p:grpSpPr>
        <p:sp>
          <p:nvSpPr>
            <p:cNvPr id="18" name="object 18"/>
            <p:cNvSpPr/>
            <p:nvPr/>
          </p:nvSpPr>
          <p:spPr>
            <a:xfrm>
              <a:off x="7571994" y="4953762"/>
              <a:ext cx="1480185" cy="381000"/>
            </a:xfrm>
            <a:custGeom>
              <a:avLst/>
              <a:gdLst/>
              <a:ahLst/>
              <a:cxnLst/>
              <a:rect l="l" t="t" r="r" b="b"/>
              <a:pathLst>
                <a:path w="1480184" h="381000">
                  <a:moveTo>
                    <a:pt x="1289303" y="0"/>
                  </a:moveTo>
                  <a:lnTo>
                    <a:pt x="0" y="0"/>
                  </a:lnTo>
                  <a:lnTo>
                    <a:pt x="190500" y="190500"/>
                  </a:lnTo>
                  <a:lnTo>
                    <a:pt x="0" y="381000"/>
                  </a:lnTo>
                  <a:lnTo>
                    <a:pt x="1289303" y="381000"/>
                  </a:lnTo>
                  <a:lnTo>
                    <a:pt x="1479803" y="190500"/>
                  </a:lnTo>
                  <a:lnTo>
                    <a:pt x="1289303" y="0"/>
                  </a:lnTo>
                  <a:close/>
                </a:path>
              </a:pathLst>
            </a:custGeom>
            <a:solidFill>
              <a:srgbClr val="66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71994" y="4953762"/>
              <a:ext cx="1480185" cy="381000"/>
            </a:xfrm>
            <a:custGeom>
              <a:avLst/>
              <a:gdLst/>
              <a:ahLst/>
              <a:cxnLst/>
              <a:rect l="l" t="t" r="r" b="b"/>
              <a:pathLst>
                <a:path w="1480184" h="381000">
                  <a:moveTo>
                    <a:pt x="0" y="0"/>
                  </a:moveTo>
                  <a:lnTo>
                    <a:pt x="1289303" y="0"/>
                  </a:lnTo>
                  <a:lnTo>
                    <a:pt x="1479803" y="190500"/>
                  </a:lnTo>
                  <a:lnTo>
                    <a:pt x="1289303" y="381000"/>
                  </a:lnTo>
                  <a:lnTo>
                    <a:pt x="0" y="381000"/>
                  </a:lnTo>
                  <a:lnTo>
                    <a:pt x="190500" y="1905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830693" y="4954346"/>
            <a:ext cx="10153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Cy</a:t>
            </a:r>
            <a:r>
              <a:rPr sz="2000" spc="-10" dirty="0">
                <a:solidFill>
                  <a:srgbClr val="16161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osine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517905"/>
            <a:ext cx="388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1833"/>
                </a:solidFill>
              </a:rPr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264665"/>
            <a:ext cx="7492365" cy="3959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Name the two </a:t>
            </a:r>
            <a:r>
              <a:rPr sz="2000" spc="-5" dirty="0">
                <a:solidFill>
                  <a:srgbClr val="001833"/>
                </a:solidFill>
                <a:latin typeface="Arial"/>
                <a:cs typeface="Arial"/>
              </a:rPr>
              <a:t>type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of nucleic acid found in </a:t>
            </a:r>
            <a:r>
              <a:rPr sz="2000" spc="-5" dirty="0">
                <a:solidFill>
                  <a:srgbClr val="001833"/>
                </a:solidFill>
                <a:latin typeface="Arial"/>
                <a:cs typeface="Arial"/>
              </a:rPr>
              <a:t>living</a:t>
            </a:r>
            <a:r>
              <a:rPr sz="2000" spc="-110" dirty="0">
                <a:solidFill>
                  <a:srgbClr val="00183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organism.</a:t>
            </a:r>
            <a:endParaRPr sz="20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  <a:spcBef>
                <a:spcPts val="1680"/>
              </a:spcBef>
            </a:pP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Deoxyribonucleic acid </a:t>
            </a:r>
            <a:r>
              <a:rPr sz="2000" spc="5" dirty="0">
                <a:solidFill>
                  <a:srgbClr val="001833"/>
                </a:solidFill>
                <a:latin typeface="Arial"/>
                <a:cs typeface="Arial"/>
              </a:rPr>
              <a:t>(DNA)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&amp; Ribonucleic acid</a:t>
            </a:r>
            <a:r>
              <a:rPr sz="2000" spc="-80" dirty="0">
                <a:solidFill>
                  <a:srgbClr val="001833"/>
                </a:solidFill>
                <a:latin typeface="Arial"/>
                <a:cs typeface="Arial"/>
              </a:rPr>
              <a:t> </a:t>
            </a:r>
            <a:r>
              <a:rPr sz="2000" spc="5" dirty="0">
                <a:solidFill>
                  <a:srgbClr val="001833"/>
                </a:solidFill>
                <a:latin typeface="Arial"/>
                <a:cs typeface="Arial"/>
              </a:rPr>
              <a:t>(RNA)</a:t>
            </a:r>
            <a:endParaRPr sz="2000">
              <a:latin typeface="Arial"/>
              <a:cs typeface="Arial"/>
            </a:endParaRPr>
          </a:p>
          <a:p>
            <a:pPr marL="354965" marR="5080" indent="-354965">
              <a:lnSpc>
                <a:spcPct val="17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What act as the genetic material in most of the </a:t>
            </a:r>
            <a:r>
              <a:rPr sz="2000" spc="-5" dirty="0">
                <a:solidFill>
                  <a:srgbClr val="001833"/>
                </a:solidFill>
                <a:latin typeface="Arial"/>
                <a:cs typeface="Arial"/>
              </a:rPr>
              <a:t>living</a:t>
            </a:r>
            <a:r>
              <a:rPr sz="2000" spc="-165" dirty="0">
                <a:solidFill>
                  <a:srgbClr val="00183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organism?  </a:t>
            </a:r>
            <a:r>
              <a:rPr sz="2000" spc="5" dirty="0">
                <a:solidFill>
                  <a:srgbClr val="001833"/>
                </a:solidFill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354965" marR="712470" indent="-354965">
              <a:lnSpc>
                <a:spcPct val="17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001833"/>
                </a:solidFill>
                <a:latin typeface="Arial"/>
                <a:cs typeface="Arial"/>
              </a:rPr>
              <a:t>virus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what act as the genetic material other than</a:t>
            </a:r>
            <a:r>
              <a:rPr sz="2000" spc="-175" dirty="0">
                <a:solidFill>
                  <a:srgbClr val="00183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DNA?  </a:t>
            </a:r>
            <a:r>
              <a:rPr sz="2000" spc="5" dirty="0">
                <a:solidFill>
                  <a:srgbClr val="001833"/>
                </a:solidFill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4965" marR="3511550" indent="-354965">
              <a:lnSpc>
                <a:spcPts val="4079"/>
              </a:lnSpc>
              <a:spcBef>
                <a:spcPts val="41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List some functions of </a:t>
            </a:r>
            <a:r>
              <a:rPr sz="2000" spc="5" dirty="0">
                <a:solidFill>
                  <a:srgbClr val="001833"/>
                </a:solidFill>
                <a:latin typeface="Arial"/>
                <a:cs typeface="Arial"/>
              </a:rPr>
              <a:t>RNA 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Messenger, catalytic</a:t>
            </a:r>
            <a:r>
              <a:rPr sz="2000" spc="-135" dirty="0">
                <a:solidFill>
                  <a:srgbClr val="00183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833"/>
                </a:solidFill>
                <a:latin typeface="Arial"/>
                <a:cs typeface="Arial"/>
              </a:rPr>
              <a:t>molecule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304800"/>
            <a:ext cx="62484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438400"/>
            <a:ext cx="5715000" cy="4267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761988" y="2647188"/>
            <a:ext cx="2192020" cy="4074160"/>
            <a:chOff x="6761988" y="2647188"/>
            <a:chExt cx="2192020" cy="40741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1988" y="2647188"/>
              <a:ext cx="2191511" cy="10485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1988" y="4160520"/>
              <a:ext cx="2191511" cy="10485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39812" y="3277362"/>
              <a:ext cx="114300" cy="979805"/>
            </a:xfrm>
            <a:custGeom>
              <a:avLst/>
              <a:gdLst/>
              <a:ahLst/>
              <a:cxnLst/>
              <a:rect l="l" t="t" r="r" b="b"/>
              <a:pathLst>
                <a:path w="114300" h="979804">
                  <a:moveTo>
                    <a:pt x="38100" y="864996"/>
                  </a:moveTo>
                  <a:lnTo>
                    <a:pt x="0" y="864996"/>
                  </a:lnTo>
                  <a:lnTo>
                    <a:pt x="57150" y="979296"/>
                  </a:lnTo>
                  <a:lnTo>
                    <a:pt x="104775" y="884046"/>
                  </a:lnTo>
                  <a:lnTo>
                    <a:pt x="38100" y="884046"/>
                  </a:lnTo>
                  <a:lnTo>
                    <a:pt x="38100" y="864996"/>
                  </a:lnTo>
                  <a:close/>
                </a:path>
                <a:path w="114300" h="979804">
                  <a:moveTo>
                    <a:pt x="76200" y="0"/>
                  </a:moveTo>
                  <a:lnTo>
                    <a:pt x="38100" y="0"/>
                  </a:lnTo>
                  <a:lnTo>
                    <a:pt x="38100" y="884046"/>
                  </a:lnTo>
                  <a:lnTo>
                    <a:pt x="76200" y="884046"/>
                  </a:lnTo>
                  <a:lnTo>
                    <a:pt x="76200" y="0"/>
                  </a:lnTo>
                  <a:close/>
                </a:path>
                <a:path w="114300" h="979804">
                  <a:moveTo>
                    <a:pt x="114300" y="864996"/>
                  </a:moveTo>
                  <a:lnTo>
                    <a:pt x="76200" y="864996"/>
                  </a:lnTo>
                  <a:lnTo>
                    <a:pt x="76200" y="884046"/>
                  </a:lnTo>
                  <a:lnTo>
                    <a:pt x="104775" y="884046"/>
                  </a:lnTo>
                  <a:lnTo>
                    <a:pt x="114300" y="864996"/>
                  </a:lnTo>
                  <a:close/>
                </a:path>
              </a:pathLst>
            </a:custGeom>
            <a:solidFill>
              <a:srgbClr val="2D6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61988" y="5672327"/>
              <a:ext cx="2191511" cy="10485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39812" y="4790694"/>
              <a:ext cx="114300" cy="979805"/>
            </a:xfrm>
            <a:custGeom>
              <a:avLst/>
              <a:gdLst/>
              <a:ahLst/>
              <a:cxnLst/>
              <a:rect l="l" t="t" r="r" b="b"/>
              <a:pathLst>
                <a:path w="114300" h="979804">
                  <a:moveTo>
                    <a:pt x="38100" y="864933"/>
                  </a:moveTo>
                  <a:lnTo>
                    <a:pt x="0" y="864933"/>
                  </a:lnTo>
                  <a:lnTo>
                    <a:pt x="57150" y="979233"/>
                  </a:lnTo>
                  <a:lnTo>
                    <a:pt x="104775" y="883983"/>
                  </a:lnTo>
                  <a:lnTo>
                    <a:pt x="38100" y="883983"/>
                  </a:lnTo>
                  <a:lnTo>
                    <a:pt x="38100" y="864933"/>
                  </a:lnTo>
                  <a:close/>
                </a:path>
                <a:path w="114300" h="979804">
                  <a:moveTo>
                    <a:pt x="76200" y="0"/>
                  </a:moveTo>
                  <a:lnTo>
                    <a:pt x="38100" y="0"/>
                  </a:lnTo>
                  <a:lnTo>
                    <a:pt x="38100" y="883983"/>
                  </a:lnTo>
                  <a:lnTo>
                    <a:pt x="76200" y="883983"/>
                  </a:lnTo>
                  <a:lnTo>
                    <a:pt x="76200" y="0"/>
                  </a:lnTo>
                  <a:close/>
                </a:path>
                <a:path w="114300" h="979804">
                  <a:moveTo>
                    <a:pt x="114300" y="864933"/>
                  </a:moveTo>
                  <a:lnTo>
                    <a:pt x="76200" y="864933"/>
                  </a:lnTo>
                  <a:lnTo>
                    <a:pt x="76200" y="883983"/>
                  </a:lnTo>
                  <a:lnTo>
                    <a:pt x="104775" y="883983"/>
                  </a:lnTo>
                  <a:lnTo>
                    <a:pt x="114300" y="864933"/>
                  </a:lnTo>
                  <a:close/>
                </a:path>
              </a:pathLst>
            </a:custGeom>
            <a:solidFill>
              <a:srgbClr val="2D61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9740" y="269279"/>
            <a:ext cx="8248015" cy="59112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Francis Crick </a:t>
            </a:r>
            <a:r>
              <a:rPr sz="2000" spc="5" dirty="0">
                <a:latin typeface="Arial"/>
                <a:cs typeface="Arial"/>
              </a:rPr>
              <a:t>proposed </a:t>
            </a:r>
            <a:r>
              <a:rPr sz="2000" b="1" dirty="0">
                <a:latin typeface="Arial"/>
                <a:cs typeface="Arial"/>
              </a:rPr>
              <a:t>Central dogma </a:t>
            </a:r>
            <a:r>
              <a:rPr sz="2000" dirty="0">
                <a:latin typeface="Arial"/>
                <a:cs typeface="Arial"/>
              </a:rPr>
              <a:t>in molecular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biology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Genetic information flows from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5" dirty="0">
                <a:latin typeface="Wingdings"/>
                <a:cs typeface="Wingdings"/>
              </a:rPr>
              <a:t>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RNA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 coded genetic information hard-wired into DNA is transcribed into  individual transportable cassettes, composed of messenger RNA  (mRNA); each mRNA cassette contains the program for synthesis of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 particular protein (or small number of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proteins)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Arial"/>
              <a:cs typeface="Arial"/>
            </a:endParaRPr>
          </a:p>
          <a:p>
            <a:pPr marL="6995795">
              <a:lnSpc>
                <a:spcPct val="100000"/>
              </a:lnSpc>
            </a:pPr>
            <a:r>
              <a:rPr sz="1800" spc="-10" dirty="0">
                <a:solidFill>
                  <a:srgbClr val="161616"/>
                </a:solidFill>
                <a:latin typeface="Arial"/>
                <a:cs typeface="Arial"/>
              </a:rPr>
              <a:t>DNA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50">
              <a:latin typeface="Arial"/>
              <a:cs typeface="Arial"/>
            </a:endParaRPr>
          </a:p>
          <a:p>
            <a:pPr marR="1313180" algn="r">
              <a:lnSpc>
                <a:spcPct val="100000"/>
              </a:lnSpc>
            </a:pPr>
            <a:r>
              <a:rPr sz="1800" spc="-10" dirty="0">
                <a:solidFill>
                  <a:srgbClr val="161616"/>
                </a:solidFill>
                <a:latin typeface="Arial"/>
                <a:cs typeface="Arial"/>
              </a:rPr>
              <a:t>Transcription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Arial"/>
              <a:cs typeface="Arial"/>
            </a:endParaRPr>
          </a:p>
          <a:p>
            <a:pPr marL="6901180">
              <a:lnSpc>
                <a:spcPct val="100000"/>
              </a:lnSpc>
            </a:pPr>
            <a:r>
              <a:rPr sz="1800" spc="-5" dirty="0">
                <a:solidFill>
                  <a:srgbClr val="161616"/>
                </a:solidFill>
                <a:latin typeface="Arial"/>
                <a:cs typeface="Arial"/>
              </a:rPr>
              <a:t>mRNA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R="1313815" algn="r">
              <a:lnSpc>
                <a:spcPct val="100000"/>
              </a:lnSpc>
              <a:spcBef>
                <a:spcPts val="1725"/>
              </a:spcBef>
            </a:pPr>
            <a:r>
              <a:rPr sz="1800" spc="-10" dirty="0">
                <a:solidFill>
                  <a:srgbClr val="161616"/>
                </a:solidFill>
                <a:latin typeface="Arial"/>
                <a:cs typeface="Arial"/>
              </a:rPr>
              <a:t>Translation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6875780">
              <a:lnSpc>
                <a:spcPct val="100000"/>
              </a:lnSpc>
              <a:spcBef>
                <a:spcPts val="1270"/>
              </a:spcBef>
            </a:pPr>
            <a:r>
              <a:rPr sz="1800" spc="-5" dirty="0">
                <a:solidFill>
                  <a:srgbClr val="161616"/>
                </a:solidFill>
                <a:latin typeface="Arial"/>
                <a:cs typeface="Arial"/>
              </a:rPr>
              <a:t>Protein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245839"/>
            <a:ext cx="6358255" cy="478091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b="1" dirty="0">
                <a:latin typeface="Arial"/>
                <a:cs typeface="Arial"/>
              </a:rPr>
              <a:t>1. Molecules of DNA are composed of long chains</a:t>
            </a:r>
            <a:r>
              <a:rPr sz="2000" b="1" spc="-1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amino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4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fatty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monosaccharides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nucleotides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Nucleotides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2. The primary function of DNA is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make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store and transmit genetic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4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control chemical </a:t>
            </a:r>
            <a:r>
              <a:rPr sz="2000" spc="5" dirty="0">
                <a:latin typeface="Arial"/>
                <a:cs typeface="Arial"/>
              </a:rPr>
              <a:t>processes </a:t>
            </a:r>
            <a:r>
              <a:rPr sz="2000" dirty="0">
                <a:latin typeface="Arial"/>
                <a:cs typeface="Arial"/>
              </a:rPr>
              <a:t>within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prevent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mutations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Make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326847"/>
            <a:ext cx="8227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Juice ITC"/>
                <a:cs typeface="Juice ITC"/>
              </a:rPr>
              <a:t>Lets </a:t>
            </a:r>
            <a:r>
              <a:rPr b="1" spc="-5" dirty="0">
                <a:latin typeface="Juice ITC"/>
                <a:cs typeface="Juice ITC"/>
              </a:rPr>
              <a:t>Practice- dna</a:t>
            </a:r>
            <a:r>
              <a:rPr b="1" spc="20" dirty="0">
                <a:latin typeface="Juice ITC"/>
                <a:cs typeface="Juice ITC"/>
              </a:rPr>
              <a:t> </a:t>
            </a:r>
            <a:r>
              <a:rPr b="1" spc="-10" dirty="0">
                <a:latin typeface="Juice ITC"/>
                <a:cs typeface="Juice ITC"/>
              </a:rPr>
              <a:t>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574903"/>
            <a:ext cx="8342630" cy="50863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dirty="0">
                <a:latin typeface="Arial"/>
                <a:cs typeface="Arial"/>
              </a:rPr>
              <a:t>3. A nucleotide consists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 </a:t>
            </a:r>
            <a:r>
              <a:rPr sz="2000" spc="5" dirty="0">
                <a:latin typeface="Arial"/>
                <a:cs typeface="Arial"/>
              </a:rPr>
              <a:t>sugar, </a:t>
            </a:r>
            <a:r>
              <a:rPr sz="2000" dirty="0">
                <a:latin typeface="Arial"/>
                <a:cs typeface="Arial"/>
              </a:rPr>
              <a:t>a protein, and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adenine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 </a:t>
            </a:r>
            <a:r>
              <a:rPr sz="2000" spc="5" dirty="0">
                <a:latin typeface="Arial"/>
                <a:cs typeface="Arial"/>
              </a:rPr>
              <a:t>sugar, </a:t>
            </a:r>
            <a:r>
              <a:rPr sz="2000" dirty="0">
                <a:latin typeface="Arial"/>
                <a:cs typeface="Arial"/>
              </a:rPr>
              <a:t>an amino acid, and a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starch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 sugar, a phosphate group, and a </a:t>
            </a:r>
            <a:r>
              <a:rPr sz="2000" spc="-5" dirty="0">
                <a:latin typeface="Arial"/>
                <a:cs typeface="Arial"/>
              </a:rPr>
              <a:t>nitrogen-containing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 starch, a phosphate group, and a </a:t>
            </a:r>
            <a:r>
              <a:rPr sz="2000" spc="-5" dirty="0">
                <a:latin typeface="Arial"/>
                <a:cs typeface="Arial"/>
              </a:rPr>
              <a:t>nitrogen-containing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A sugar, a phosphate group and a nitrogen containing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4. The part of the </a:t>
            </a:r>
            <a:r>
              <a:rPr sz="2000" b="1" spc="-5" dirty="0">
                <a:latin typeface="Arial"/>
                <a:cs typeface="Arial"/>
              </a:rPr>
              <a:t>molecule </a:t>
            </a:r>
            <a:r>
              <a:rPr sz="2000" b="1" dirty="0">
                <a:latin typeface="Arial"/>
                <a:cs typeface="Arial"/>
              </a:rPr>
              <a:t>for </a:t>
            </a:r>
            <a:r>
              <a:rPr sz="2000" b="1" spc="5" dirty="0">
                <a:latin typeface="Arial"/>
                <a:cs typeface="Arial"/>
              </a:rPr>
              <a:t>which </a:t>
            </a:r>
            <a:r>
              <a:rPr sz="2000" b="1" spc="-5" dirty="0">
                <a:latin typeface="Arial"/>
                <a:cs typeface="Arial"/>
              </a:rPr>
              <a:t>deoxyribonucleic </a:t>
            </a:r>
            <a:r>
              <a:rPr sz="2000" b="1" dirty="0">
                <a:latin typeface="Arial"/>
                <a:cs typeface="Arial"/>
              </a:rPr>
              <a:t>acid is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named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phosphate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sugar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nitrogen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none of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above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Sugar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574903"/>
            <a:ext cx="8157209" cy="47815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dirty="0">
                <a:latin typeface="Arial"/>
                <a:cs typeface="Arial"/>
              </a:rPr>
              <a:t>5. Purines and </a:t>
            </a:r>
            <a:r>
              <a:rPr sz="2000" b="1" spc="-5" dirty="0">
                <a:latin typeface="Arial"/>
                <a:cs typeface="Arial"/>
              </a:rPr>
              <a:t>pyrimidines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bases found in amino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able to replace phosphate </a:t>
            </a:r>
            <a:r>
              <a:rPr sz="2000" spc="-5" dirty="0">
                <a:latin typeface="Arial"/>
                <a:cs typeface="Arial"/>
              </a:rPr>
              <a:t>groups </a:t>
            </a:r>
            <a:r>
              <a:rPr sz="2000" dirty="0">
                <a:latin typeface="Arial"/>
                <a:cs typeface="Arial"/>
              </a:rPr>
              <a:t>from defective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names of specific types of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molecules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bases found 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nucleotides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Bases found in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nucleotides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6. The scientists credited </a:t>
            </a:r>
            <a:r>
              <a:rPr sz="2000" b="1" spc="5" dirty="0">
                <a:latin typeface="Arial"/>
                <a:cs typeface="Arial"/>
              </a:rPr>
              <a:t>with </a:t>
            </a:r>
            <a:r>
              <a:rPr sz="2000" b="1" dirty="0">
                <a:latin typeface="Arial"/>
                <a:cs typeface="Arial"/>
              </a:rPr>
              <a:t>determining the structure of DNA</a:t>
            </a:r>
            <a:r>
              <a:rPr sz="2000" b="1" spc="-2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are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4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Avery and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Chargaff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spc="5" dirty="0">
                <a:latin typeface="Arial"/>
                <a:cs typeface="Arial"/>
              </a:rPr>
              <a:t>Hershey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Chase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Mendel and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Griffith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Watson and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Crick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Watson and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Crick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635253"/>
            <a:ext cx="7915909" cy="5026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7. The base-pairing rules state that the following are base pairs</a:t>
            </a:r>
            <a:r>
              <a:rPr sz="2000" b="1" spc="-2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  </a:t>
            </a:r>
            <a:r>
              <a:rPr sz="2000" b="1" spc="5" dirty="0">
                <a:latin typeface="Arial"/>
                <a:cs typeface="Arial"/>
              </a:rPr>
              <a:t>DNA: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75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adenine - thymine; guanine -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4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adenine - thymine; uracil -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adenine - guanine; thymine -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uracil - thymine; guanine –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Adenine- Thymine; Guanine-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Cytosine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8. ATTG : </a:t>
            </a:r>
            <a:r>
              <a:rPr sz="2000" b="1" spc="5" dirty="0">
                <a:latin typeface="Arial"/>
                <a:cs typeface="Arial"/>
              </a:rPr>
              <a:t>TAAC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::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AAAT :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TTTG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TCGG 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AGAT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GTCC :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CAGG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</a:tabLst>
            </a:pPr>
            <a:r>
              <a:rPr sz="2000" dirty="0">
                <a:latin typeface="Arial"/>
                <a:cs typeface="Arial"/>
              </a:rPr>
              <a:t>CGAA :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TGCG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Ans.- GTCC: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CAGG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441705"/>
            <a:ext cx="8531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Juice ITC"/>
                <a:cs typeface="Juice ITC"/>
              </a:rPr>
              <a:t>Packaging of </a:t>
            </a:r>
            <a:r>
              <a:rPr b="1" dirty="0">
                <a:latin typeface="Juice ITC"/>
                <a:cs typeface="Juice ITC"/>
              </a:rPr>
              <a:t>dna</a:t>
            </a:r>
            <a:r>
              <a:rPr b="1" spc="-65" dirty="0">
                <a:latin typeface="Juice ITC"/>
                <a:cs typeface="Juice ITC"/>
              </a:rPr>
              <a:t> </a:t>
            </a:r>
            <a:r>
              <a:rPr b="1" dirty="0">
                <a:latin typeface="Juice ITC"/>
                <a:cs typeface="Juice ITC"/>
              </a:rPr>
              <a:t>helix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1016253"/>
            <a:ext cx="8286115" cy="4843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9972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  <a:tab pos="4421505" algn="l"/>
              </a:tabLst>
            </a:pPr>
            <a:r>
              <a:rPr sz="2000" dirty="0">
                <a:latin typeface="Arial"/>
                <a:cs typeface="Arial"/>
              </a:rPr>
              <a:t>Length of </a:t>
            </a:r>
            <a:r>
              <a:rPr sz="2000" spc="-5" dirty="0">
                <a:latin typeface="Arial"/>
                <a:cs typeface="Arial"/>
              </a:rPr>
              <a:t>typical </a:t>
            </a:r>
            <a:r>
              <a:rPr sz="2000" dirty="0">
                <a:latin typeface="Arial"/>
                <a:cs typeface="Arial"/>
              </a:rPr>
              <a:t>Double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dirty="0">
                <a:latin typeface="Arial"/>
                <a:cs typeface="Arial"/>
              </a:rPr>
              <a:t> helix	in mammalian calculated as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2.2  meters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Cells- Eukaryotes &amp;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Prokaryotes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Eukaryotes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localized inside the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nucleus</a:t>
            </a:r>
            <a:endParaRPr sz="2000">
              <a:latin typeface="Arial"/>
              <a:cs typeface="Arial"/>
            </a:endParaRPr>
          </a:p>
          <a:p>
            <a:pPr marL="355600" marR="72199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Prokaryotes like </a:t>
            </a:r>
            <a:r>
              <a:rPr sz="2000" i="1" dirty="0">
                <a:latin typeface="Arial"/>
                <a:cs typeface="Arial"/>
              </a:rPr>
              <a:t>E. Coli- </a:t>
            </a:r>
            <a:r>
              <a:rPr sz="2000" dirty="0">
                <a:latin typeface="Arial"/>
                <a:cs typeface="Arial"/>
              </a:rPr>
              <a:t>defined nucleus &amp; DNA is not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scattered  throughout 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DNA- negatively charged; Protein- Positive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charges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held with positive charged Protein- </a:t>
            </a:r>
            <a:r>
              <a:rPr sz="2000" spc="-5" dirty="0">
                <a:latin typeface="Arial"/>
                <a:cs typeface="Arial"/>
              </a:rPr>
              <a:t>region </a:t>
            </a:r>
            <a:r>
              <a:rPr sz="2000" dirty="0">
                <a:latin typeface="Arial"/>
                <a:cs typeface="Arial"/>
              </a:rPr>
              <a:t>termed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‘</a:t>
            </a:r>
            <a:r>
              <a:rPr sz="2000" b="1" dirty="0">
                <a:latin typeface="Arial"/>
                <a:cs typeface="Arial"/>
              </a:rPr>
              <a:t>Nucleoid</a:t>
            </a:r>
            <a:r>
              <a:rPr sz="2000" dirty="0">
                <a:latin typeface="Arial"/>
                <a:cs typeface="Arial"/>
              </a:rPr>
              <a:t>’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in nucleoid organized in large loops held by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marR="92583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Eukaryotes- organization is complex; DNA forms complex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  positively charged protein-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histones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Proteins acquires charge- abundance of amino acid residues </a:t>
            </a:r>
            <a:r>
              <a:rPr sz="2000" i="1" dirty="0">
                <a:latin typeface="Arial"/>
                <a:cs typeface="Arial"/>
              </a:rPr>
              <a:t>lysines</a:t>
            </a:r>
            <a:r>
              <a:rPr sz="2000" i="1" spc="-19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&amp;  arginines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Amino acid residue- positive charge in side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chain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540" y="152400"/>
            <a:ext cx="6550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0000"/>
                </a:solidFill>
                <a:latin typeface="Arial Unicode MS"/>
                <a:cs typeface="Arial Unicode MS"/>
              </a:rPr>
              <a:t>H</a:t>
            </a:r>
            <a:r>
              <a:rPr b="0" spc="-10" dirty="0">
                <a:solidFill>
                  <a:srgbClr val="000000"/>
                </a:solidFill>
                <a:latin typeface="Arial Unicode MS"/>
                <a:cs typeface="Arial Unicode MS"/>
              </a:rPr>
              <a:t>i</a:t>
            </a:r>
            <a:r>
              <a:rPr b="0" dirty="0">
                <a:solidFill>
                  <a:srgbClr val="000000"/>
                </a:solidFill>
                <a:latin typeface="Arial Unicode MS"/>
                <a:cs typeface="Arial Unicode MS"/>
              </a:rPr>
              <a:t>stone: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773023"/>
            <a:ext cx="8466455" cy="31959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Histones rich in amino </a:t>
            </a:r>
            <a:r>
              <a:rPr sz="2000" spc="5" dirty="0">
                <a:latin typeface="Arial"/>
                <a:cs typeface="Arial"/>
              </a:rPr>
              <a:t>acids- </a:t>
            </a:r>
            <a:r>
              <a:rPr sz="2000" dirty="0">
                <a:latin typeface="Arial"/>
                <a:cs typeface="Arial"/>
              </a:rPr>
              <a:t>Lysines &amp;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Arginines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Histones organized- unit of eight molecules- </a:t>
            </a:r>
            <a:r>
              <a:rPr sz="2000" b="1" dirty="0">
                <a:latin typeface="Arial"/>
                <a:cs typeface="Arial"/>
              </a:rPr>
              <a:t>histone</a:t>
            </a:r>
            <a:r>
              <a:rPr sz="2000" b="1" spc="-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octamer</a:t>
            </a:r>
            <a:endParaRPr sz="2000">
              <a:latin typeface="Arial"/>
              <a:cs typeface="Arial"/>
            </a:endParaRPr>
          </a:p>
          <a:p>
            <a:pPr marL="355600" marR="73469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DNA- negatively charged, wrap around positively charged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histone  octamer to form a structure-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nucleosome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typical </a:t>
            </a:r>
            <a:r>
              <a:rPr sz="2000" dirty="0">
                <a:latin typeface="Arial"/>
                <a:cs typeface="Arial"/>
              </a:rPr>
              <a:t>nucleosome- 200 bp of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helix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Nucleosome is the repeating unit of a structure in a </a:t>
            </a:r>
            <a:r>
              <a:rPr sz="2000" spc="5" dirty="0">
                <a:latin typeface="Arial"/>
                <a:cs typeface="Arial"/>
              </a:rPr>
              <a:t>nucleus-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Chromatin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Chromatin- thread like stained bodies in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nucleus</a:t>
            </a:r>
            <a:endParaRPr sz="2000">
              <a:latin typeface="Arial"/>
              <a:cs typeface="Arial"/>
            </a:endParaRPr>
          </a:p>
          <a:p>
            <a:pPr marL="355600" marR="120015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Nucleosome in chromatin sees </a:t>
            </a:r>
            <a:r>
              <a:rPr sz="2000" spc="5" dirty="0">
                <a:latin typeface="Arial"/>
                <a:cs typeface="Arial"/>
              </a:rPr>
              <a:t>as- </a:t>
            </a:r>
            <a:r>
              <a:rPr sz="2000" spc="-5" dirty="0">
                <a:latin typeface="Arial"/>
                <a:cs typeface="Arial"/>
              </a:rPr>
              <a:t>‘beads on </a:t>
            </a:r>
            <a:r>
              <a:rPr sz="2000" dirty="0">
                <a:latin typeface="Arial"/>
                <a:cs typeface="Arial"/>
              </a:rPr>
              <a:t>string’-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Electron  microscope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6947" y="4027930"/>
            <a:ext cx="4399788" cy="27965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587" y="4027930"/>
            <a:ext cx="4191000" cy="279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329895"/>
            <a:ext cx="8413115" cy="2282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Beads- on- string structure in chromatin </a:t>
            </a:r>
            <a:r>
              <a:rPr sz="2000" spc="5" dirty="0">
                <a:latin typeface="Arial"/>
                <a:cs typeface="Arial"/>
              </a:rPr>
              <a:t>packaged- </a:t>
            </a:r>
            <a:r>
              <a:rPr sz="2000" b="1" dirty="0">
                <a:latin typeface="Arial"/>
                <a:cs typeface="Arial"/>
              </a:rPr>
              <a:t>Chromatin</a:t>
            </a:r>
            <a:r>
              <a:rPr sz="2000" b="1" spc="-2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fibers</a:t>
            </a:r>
            <a:r>
              <a:rPr sz="2000" dirty="0"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further coiled &amp; condensed during Metaphase-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Chromosomes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Packaging of chromatin require additional set of proteins- </a:t>
            </a:r>
            <a:r>
              <a:rPr sz="2000" b="1" dirty="0">
                <a:latin typeface="Arial"/>
                <a:cs typeface="Arial"/>
              </a:rPr>
              <a:t>Non-</a:t>
            </a:r>
            <a:r>
              <a:rPr sz="2000" b="1" spc="-1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histone  Chromosomal (NHC)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proteins</a:t>
            </a:r>
            <a:endParaRPr sz="2000">
              <a:latin typeface="Arial"/>
              <a:cs typeface="Arial"/>
            </a:endParaRPr>
          </a:p>
          <a:p>
            <a:pPr marL="355600" marR="10223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Typical nucleus- region of chromatin loosely </a:t>
            </a:r>
            <a:r>
              <a:rPr sz="2000" spc="-5" dirty="0">
                <a:latin typeface="Arial"/>
                <a:cs typeface="Arial"/>
              </a:rPr>
              <a:t>packed- </a:t>
            </a:r>
            <a:r>
              <a:rPr sz="2000" b="1" dirty="0">
                <a:latin typeface="Arial"/>
                <a:cs typeface="Arial"/>
              </a:rPr>
              <a:t>Euchromatin  </a:t>
            </a:r>
            <a:r>
              <a:rPr sz="2000" dirty="0">
                <a:latin typeface="Arial"/>
                <a:cs typeface="Arial"/>
              </a:rPr>
              <a:t>(transcriptionally active); chromatin densely </a:t>
            </a:r>
            <a:r>
              <a:rPr sz="2000" spc="5" dirty="0">
                <a:latin typeface="Arial"/>
                <a:cs typeface="Arial"/>
              </a:rPr>
              <a:t>packed-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Heterochromatin  </a:t>
            </a:r>
            <a:r>
              <a:rPr sz="2000" dirty="0">
                <a:latin typeface="Arial"/>
                <a:cs typeface="Arial"/>
              </a:rPr>
              <a:t>(inactive)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8392" y="2679192"/>
            <a:ext cx="3840479" cy="3489960"/>
            <a:chOff x="88392" y="2679192"/>
            <a:chExt cx="3840479" cy="34899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2" y="2679192"/>
              <a:ext cx="3840479" cy="3489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2743200"/>
              <a:ext cx="3657600" cy="33070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3350" y="2724150"/>
              <a:ext cx="3695700" cy="3345179"/>
            </a:xfrm>
            <a:custGeom>
              <a:avLst/>
              <a:gdLst/>
              <a:ahLst/>
              <a:cxnLst/>
              <a:rect l="l" t="t" r="r" b="b"/>
              <a:pathLst>
                <a:path w="3695700" h="3345179">
                  <a:moveTo>
                    <a:pt x="0" y="3345179"/>
                  </a:moveTo>
                  <a:lnTo>
                    <a:pt x="3695700" y="3345179"/>
                  </a:lnTo>
                  <a:lnTo>
                    <a:pt x="3695700" y="0"/>
                  </a:lnTo>
                  <a:lnTo>
                    <a:pt x="0" y="0"/>
                  </a:lnTo>
                  <a:lnTo>
                    <a:pt x="0" y="334517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203191" y="2679190"/>
            <a:ext cx="4831080" cy="4178935"/>
            <a:chOff x="4203191" y="2679190"/>
            <a:chExt cx="4831080" cy="41789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3191" y="2679190"/>
              <a:ext cx="4831079" cy="41788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199" y="2743198"/>
              <a:ext cx="4648200" cy="4038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48149" y="2724148"/>
              <a:ext cx="4686300" cy="4076700"/>
            </a:xfrm>
            <a:custGeom>
              <a:avLst/>
              <a:gdLst/>
              <a:ahLst/>
              <a:cxnLst/>
              <a:rect l="l" t="t" r="r" b="b"/>
              <a:pathLst>
                <a:path w="4686300" h="4076700">
                  <a:moveTo>
                    <a:pt x="0" y="4076700"/>
                  </a:moveTo>
                  <a:lnTo>
                    <a:pt x="4686300" y="4076700"/>
                  </a:lnTo>
                  <a:lnTo>
                    <a:pt x="4686300" y="0"/>
                  </a:lnTo>
                  <a:lnTo>
                    <a:pt x="0" y="0"/>
                  </a:lnTo>
                  <a:lnTo>
                    <a:pt x="0" y="40767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65505"/>
            <a:ext cx="8150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dirty="0"/>
              <a:t>The search for genetic</a:t>
            </a:r>
            <a:r>
              <a:rPr b="1" spc="-185" dirty="0"/>
              <a:t> </a:t>
            </a:r>
            <a:r>
              <a:rPr b="1" dirty="0"/>
              <a:t>material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4027" y="5169408"/>
            <a:ext cx="2247900" cy="635635"/>
            <a:chOff x="224027" y="5169408"/>
            <a:chExt cx="2247900" cy="635635"/>
          </a:xfrm>
        </p:grpSpPr>
        <p:sp>
          <p:nvSpPr>
            <p:cNvPr id="4" name="object 4"/>
            <p:cNvSpPr/>
            <p:nvPr/>
          </p:nvSpPr>
          <p:spPr>
            <a:xfrm>
              <a:off x="236981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2161032" y="0"/>
                  </a:moveTo>
                  <a:lnTo>
                    <a:pt x="60960" y="0"/>
                  </a:lnTo>
                  <a:lnTo>
                    <a:pt x="37231" y="4792"/>
                  </a:lnTo>
                  <a:lnTo>
                    <a:pt x="17854" y="17859"/>
                  </a:lnTo>
                  <a:lnTo>
                    <a:pt x="4790" y="37236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0" y="572368"/>
                  </a:lnTo>
                  <a:lnTo>
                    <a:pt x="17854" y="591745"/>
                  </a:lnTo>
                  <a:lnTo>
                    <a:pt x="37231" y="604809"/>
                  </a:lnTo>
                  <a:lnTo>
                    <a:pt x="60960" y="609600"/>
                  </a:lnTo>
                  <a:lnTo>
                    <a:pt x="2161032" y="609600"/>
                  </a:lnTo>
                  <a:lnTo>
                    <a:pt x="2184755" y="604809"/>
                  </a:lnTo>
                  <a:lnTo>
                    <a:pt x="2204132" y="591745"/>
                  </a:lnTo>
                  <a:lnTo>
                    <a:pt x="2217199" y="572368"/>
                  </a:lnTo>
                  <a:lnTo>
                    <a:pt x="2221992" y="548640"/>
                  </a:lnTo>
                  <a:lnTo>
                    <a:pt x="2221992" y="60959"/>
                  </a:lnTo>
                  <a:lnTo>
                    <a:pt x="2217199" y="37236"/>
                  </a:lnTo>
                  <a:lnTo>
                    <a:pt x="2204132" y="17859"/>
                  </a:lnTo>
                  <a:lnTo>
                    <a:pt x="2184755" y="4792"/>
                  </a:lnTo>
                  <a:lnTo>
                    <a:pt x="21610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6981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0" y="60959"/>
                  </a:moveTo>
                  <a:lnTo>
                    <a:pt x="4790" y="37236"/>
                  </a:lnTo>
                  <a:lnTo>
                    <a:pt x="17854" y="17859"/>
                  </a:lnTo>
                  <a:lnTo>
                    <a:pt x="37231" y="4792"/>
                  </a:lnTo>
                  <a:lnTo>
                    <a:pt x="60960" y="0"/>
                  </a:lnTo>
                  <a:lnTo>
                    <a:pt x="2161032" y="0"/>
                  </a:lnTo>
                  <a:lnTo>
                    <a:pt x="2184755" y="4792"/>
                  </a:lnTo>
                  <a:lnTo>
                    <a:pt x="2204132" y="17859"/>
                  </a:lnTo>
                  <a:lnTo>
                    <a:pt x="2217199" y="37236"/>
                  </a:lnTo>
                  <a:lnTo>
                    <a:pt x="2221992" y="60959"/>
                  </a:lnTo>
                  <a:lnTo>
                    <a:pt x="2221992" y="548640"/>
                  </a:lnTo>
                  <a:lnTo>
                    <a:pt x="2217199" y="572368"/>
                  </a:lnTo>
                  <a:lnTo>
                    <a:pt x="2204132" y="591745"/>
                  </a:lnTo>
                  <a:lnTo>
                    <a:pt x="2184755" y="604809"/>
                  </a:lnTo>
                  <a:lnTo>
                    <a:pt x="2161032" y="609600"/>
                  </a:lnTo>
                  <a:lnTo>
                    <a:pt x="60960" y="609600"/>
                  </a:lnTo>
                  <a:lnTo>
                    <a:pt x="37231" y="604809"/>
                  </a:lnTo>
                  <a:lnTo>
                    <a:pt x="17854" y="591745"/>
                  </a:lnTo>
                  <a:lnTo>
                    <a:pt x="4790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680716" y="5210555"/>
            <a:ext cx="471170" cy="551815"/>
          </a:xfrm>
          <a:custGeom>
            <a:avLst/>
            <a:gdLst/>
            <a:ahLst/>
            <a:cxnLst/>
            <a:rect l="l" t="t" r="r" b="b"/>
            <a:pathLst>
              <a:path w="471169" h="551814">
                <a:moveTo>
                  <a:pt x="235457" y="0"/>
                </a:moveTo>
                <a:lnTo>
                  <a:pt x="235457" y="110363"/>
                </a:lnTo>
                <a:lnTo>
                  <a:pt x="0" y="110363"/>
                </a:lnTo>
                <a:lnTo>
                  <a:pt x="0" y="441350"/>
                </a:lnTo>
                <a:lnTo>
                  <a:pt x="235457" y="441350"/>
                </a:lnTo>
                <a:lnTo>
                  <a:pt x="235457" y="551688"/>
                </a:lnTo>
                <a:lnTo>
                  <a:pt x="470915" y="275844"/>
                </a:lnTo>
                <a:lnTo>
                  <a:pt x="235457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334511" y="5169408"/>
            <a:ext cx="2247900" cy="635635"/>
            <a:chOff x="3334511" y="5169408"/>
            <a:chExt cx="2247900" cy="635635"/>
          </a:xfrm>
        </p:grpSpPr>
        <p:sp>
          <p:nvSpPr>
            <p:cNvPr id="8" name="object 8"/>
            <p:cNvSpPr/>
            <p:nvPr/>
          </p:nvSpPr>
          <p:spPr>
            <a:xfrm>
              <a:off x="3347465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2161032" y="0"/>
                  </a:moveTo>
                  <a:lnTo>
                    <a:pt x="60960" y="0"/>
                  </a:lnTo>
                  <a:lnTo>
                    <a:pt x="37236" y="4792"/>
                  </a:lnTo>
                  <a:lnTo>
                    <a:pt x="17859" y="17859"/>
                  </a:lnTo>
                  <a:lnTo>
                    <a:pt x="4792" y="37236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2" y="572368"/>
                  </a:lnTo>
                  <a:lnTo>
                    <a:pt x="17859" y="591745"/>
                  </a:lnTo>
                  <a:lnTo>
                    <a:pt x="37236" y="604809"/>
                  </a:lnTo>
                  <a:lnTo>
                    <a:pt x="60960" y="609600"/>
                  </a:lnTo>
                  <a:lnTo>
                    <a:pt x="2161032" y="609600"/>
                  </a:lnTo>
                  <a:lnTo>
                    <a:pt x="2184755" y="604809"/>
                  </a:lnTo>
                  <a:lnTo>
                    <a:pt x="2204132" y="591745"/>
                  </a:lnTo>
                  <a:lnTo>
                    <a:pt x="2217199" y="572368"/>
                  </a:lnTo>
                  <a:lnTo>
                    <a:pt x="2221992" y="548640"/>
                  </a:lnTo>
                  <a:lnTo>
                    <a:pt x="2221992" y="60959"/>
                  </a:lnTo>
                  <a:lnTo>
                    <a:pt x="2217199" y="37236"/>
                  </a:lnTo>
                  <a:lnTo>
                    <a:pt x="2204132" y="17859"/>
                  </a:lnTo>
                  <a:lnTo>
                    <a:pt x="2184755" y="4792"/>
                  </a:lnTo>
                  <a:lnTo>
                    <a:pt x="2161032" y="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47465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0" y="60959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60" y="0"/>
                  </a:lnTo>
                  <a:lnTo>
                    <a:pt x="2161032" y="0"/>
                  </a:lnTo>
                  <a:lnTo>
                    <a:pt x="2184755" y="4792"/>
                  </a:lnTo>
                  <a:lnTo>
                    <a:pt x="2204132" y="17859"/>
                  </a:lnTo>
                  <a:lnTo>
                    <a:pt x="2217199" y="37236"/>
                  </a:lnTo>
                  <a:lnTo>
                    <a:pt x="2221992" y="60959"/>
                  </a:lnTo>
                  <a:lnTo>
                    <a:pt x="2221992" y="548640"/>
                  </a:lnTo>
                  <a:lnTo>
                    <a:pt x="2217199" y="572368"/>
                  </a:lnTo>
                  <a:lnTo>
                    <a:pt x="2204132" y="591745"/>
                  </a:lnTo>
                  <a:lnTo>
                    <a:pt x="2184755" y="604809"/>
                  </a:lnTo>
                  <a:lnTo>
                    <a:pt x="2161032" y="609600"/>
                  </a:lnTo>
                  <a:lnTo>
                    <a:pt x="60960" y="609600"/>
                  </a:lnTo>
                  <a:lnTo>
                    <a:pt x="37236" y="604809"/>
                  </a:lnTo>
                  <a:lnTo>
                    <a:pt x="17859" y="591745"/>
                  </a:lnTo>
                  <a:lnTo>
                    <a:pt x="4792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791200" y="5210555"/>
            <a:ext cx="471170" cy="551815"/>
          </a:xfrm>
          <a:custGeom>
            <a:avLst/>
            <a:gdLst/>
            <a:ahLst/>
            <a:cxnLst/>
            <a:rect l="l" t="t" r="r" b="b"/>
            <a:pathLst>
              <a:path w="471170" h="551814">
                <a:moveTo>
                  <a:pt x="235458" y="0"/>
                </a:moveTo>
                <a:lnTo>
                  <a:pt x="235458" y="110363"/>
                </a:lnTo>
                <a:lnTo>
                  <a:pt x="0" y="110363"/>
                </a:lnTo>
                <a:lnTo>
                  <a:pt x="0" y="441350"/>
                </a:lnTo>
                <a:lnTo>
                  <a:pt x="235458" y="441350"/>
                </a:lnTo>
                <a:lnTo>
                  <a:pt x="235458" y="551688"/>
                </a:lnTo>
                <a:lnTo>
                  <a:pt x="470915" y="275844"/>
                </a:lnTo>
                <a:lnTo>
                  <a:pt x="235458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444996" y="5169408"/>
            <a:ext cx="2247900" cy="635635"/>
            <a:chOff x="6444996" y="5169408"/>
            <a:chExt cx="2247900" cy="635635"/>
          </a:xfrm>
        </p:grpSpPr>
        <p:sp>
          <p:nvSpPr>
            <p:cNvPr id="12" name="object 12"/>
            <p:cNvSpPr/>
            <p:nvPr/>
          </p:nvSpPr>
          <p:spPr>
            <a:xfrm>
              <a:off x="6457950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2161031" y="0"/>
                  </a:moveTo>
                  <a:lnTo>
                    <a:pt x="60959" y="0"/>
                  </a:lnTo>
                  <a:lnTo>
                    <a:pt x="37236" y="4792"/>
                  </a:lnTo>
                  <a:lnTo>
                    <a:pt x="17859" y="17859"/>
                  </a:lnTo>
                  <a:lnTo>
                    <a:pt x="4792" y="37236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2" y="572368"/>
                  </a:lnTo>
                  <a:lnTo>
                    <a:pt x="17859" y="591745"/>
                  </a:lnTo>
                  <a:lnTo>
                    <a:pt x="37236" y="604809"/>
                  </a:lnTo>
                  <a:lnTo>
                    <a:pt x="60959" y="609600"/>
                  </a:lnTo>
                  <a:lnTo>
                    <a:pt x="2161031" y="609600"/>
                  </a:lnTo>
                  <a:lnTo>
                    <a:pt x="2184755" y="604809"/>
                  </a:lnTo>
                  <a:lnTo>
                    <a:pt x="2204132" y="591745"/>
                  </a:lnTo>
                  <a:lnTo>
                    <a:pt x="2217199" y="572368"/>
                  </a:lnTo>
                  <a:lnTo>
                    <a:pt x="2221992" y="548640"/>
                  </a:lnTo>
                  <a:lnTo>
                    <a:pt x="2221992" y="60959"/>
                  </a:lnTo>
                  <a:lnTo>
                    <a:pt x="2217199" y="37236"/>
                  </a:lnTo>
                  <a:lnTo>
                    <a:pt x="2204132" y="17859"/>
                  </a:lnTo>
                  <a:lnTo>
                    <a:pt x="2184755" y="4792"/>
                  </a:lnTo>
                  <a:lnTo>
                    <a:pt x="2161031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57950" y="5182362"/>
              <a:ext cx="2222500" cy="609600"/>
            </a:xfrm>
            <a:custGeom>
              <a:avLst/>
              <a:gdLst/>
              <a:ahLst/>
              <a:cxnLst/>
              <a:rect l="l" t="t" r="r" b="b"/>
              <a:pathLst>
                <a:path w="2222500" h="609600">
                  <a:moveTo>
                    <a:pt x="0" y="60959"/>
                  </a:moveTo>
                  <a:lnTo>
                    <a:pt x="4792" y="37236"/>
                  </a:lnTo>
                  <a:lnTo>
                    <a:pt x="17859" y="17859"/>
                  </a:lnTo>
                  <a:lnTo>
                    <a:pt x="37236" y="4792"/>
                  </a:lnTo>
                  <a:lnTo>
                    <a:pt x="60959" y="0"/>
                  </a:lnTo>
                  <a:lnTo>
                    <a:pt x="2161031" y="0"/>
                  </a:lnTo>
                  <a:lnTo>
                    <a:pt x="2184755" y="4792"/>
                  </a:lnTo>
                  <a:lnTo>
                    <a:pt x="2204132" y="17859"/>
                  </a:lnTo>
                  <a:lnTo>
                    <a:pt x="2217199" y="37236"/>
                  </a:lnTo>
                  <a:lnTo>
                    <a:pt x="2221992" y="60959"/>
                  </a:lnTo>
                  <a:lnTo>
                    <a:pt x="2221992" y="548640"/>
                  </a:lnTo>
                  <a:lnTo>
                    <a:pt x="2217199" y="572368"/>
                  </a:lnTo>
                  <a:lnTo>
                    <a:pt x="2204132" y="591745"/>
                  </a:lnTo>
                  <a:lnTo>
                    <a:pt x="2184755" y="604809"/>
                  </a:lnTo>
                  <a:lnTo>
                    <a:pt x="2161031" y="609600"/>
                  </a:lnTo>
                  <a:lnTo>
                    <a:pt x="60959" y="609600"/>
                  </a:lnTo>
                  <a:lnTo>
                    <a:pt x="37236" y="604809"/>
                  </a:lnTo>
                  <a:lnTo>
                    <a:pt x="17859" y="591745"/>
                  </a:lnTo>
                  <a:lnTo>
                    <a:pt x="4792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9740" y="1108303"/>
            <a:ext cx="7962265" cy="45205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dirty="0">
                <a:latin typeface="Arial"/>
                <a:cs typeface="Arial"/>
              </a:rPr>
              <a:t>Transforming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Principle: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Principle or factor responsible for heredity in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organism</a:t>
            </a:r>
            <a:endParaRPr sz="2000">
              <a:latin typeface="Arial"/>
              <a:cs typeface="Arial"/>
            </a:endParaRPr>
          </a:p>
          <a:p>
            <a:pPr marL="355600" marR="248285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1928, Frederick Griffith- series of experiments with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Streptococcus  pneumonia </a:t>
            </a:r>
            <a:r>
              <a:rPr sz="2000" dirty="0">
                <a:latin typeface="Arial"/>
                <a:cs typeface="Arial"/>
              </a:rPr>
              <a:t>– bacteria causing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Pneumonia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Observed change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i="1" dirty="0">
                <a:latin typeface="Arial"/>
                <a:cs typeface="Arial"/>
              </a:rPr>
              <a:t>physical </a:t>
            </a:r>
            <a:r>
              <a:rPr sz="2000" dirty="0">
                <a:latin typeface="Arial"/>
                <a:cs typeface="Arial"/>
              </a:rPr>
              <a:t>form of bacteria-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transformation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i="1" dirty="0">
                <a:latin typeface="Arial"/>
                <a:cs typeface="Arial"/>
              </a:rPr>
              <a:t>Streptococcus pneumonia- </a:t>
            </a:r>
            <a:r>
              <a:rPr sz="2000" dirty="0">
                <a:latin typeface="Arial"/>
                <a:cs typeface="Arial"/>
              </a:rPr>
              <a:t>grown in culture plate- two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colonies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observed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4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Smooth colony- S Strain: Mucous/ polysaccharide </a:t>
            </a:r>
            <a:r>
              <a:rPr sz="2000" spc="5" dirty="0">
                <a:latin typeface="Arial"/>
                <a:cs typeface="Arial"/>
              </a:rPr>
              <a:t>coat-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Virulent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Rough colony- R Strain: Does not have mucous </a:t>
            </a:r>
            <a:r>
              <a:rPr sz="2000" spc="5" dirty="0">
                <a:latin typeface="Arial"/>
                <a:cs typeface="Arial"/>
              </a:rPr>
              <a:t>coat- </a:t>
            </a:r>
            <a:r>
              <a:rPr sz="2000" dirty="0">
                <a:latin typeface="Arial"/>
                <a:cs typeface="Arial"/>
              </a:rPr>
              <a:t>Non</a:t>
            </a:r>
            <a:r>
              <a:rPr sz="2000" spc="-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virulent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Mice infected with S strain </a:t>
            </a:r>
            <a:r>
              <a:rPr sz="2000" i="1" dirty="0">
                <a:latin typeface="Arial"/>
                <a:cs typeface="Arial"/>
              </a:rPr>
              <a:t>S. pneumonia </a:t>
            </a:r>
            <a:r>
              <a:rPr sz="2000" dirty="0">
                <a:latin typeface="Arial"/>
                <a:cs typeface="Arial"/>
              </a:rPr>
              <a:t>(virulent)- die,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pneumonia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Mice infected with R strain </a:t>
            </a:r>
            <a:r>
              <a:rPr sz="2000" i="1" spc="-5" dirty="0">
                <a:latin typeface="Arial"/>
                <a:cs typeface="Arial"/>
              </a:rPr>
              <a:t>S. </a:t>
            </a:r>
            <a:r>
              <a:rPr sz="2000" i="1" dirty="0">
                <a:latin typeface="Arial"/>
                <a:cs typeface="Arial"/>
              </a:rPr>
              <a:t>pneumonia </a:t>
            </a:r>
            <a:r>
              <a:rPr sz="2000" dirty="0">
                <a:latin typeface="Arial"/>
                <a:cs typeface="Arial"/>
              </a:rPr>
              <a:t>(non virulent)-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survived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Arial"/>
              <a:cs typeface="Arial"/>
            </a:endParaRPr>
          </a:p>
          <a:p>
            <a:pPr marL="393065">
              <a:lnSpc>
                <a:spcPct val="100000"/>
              </a:lnSpc>
              <a:spcBef>
                <a:spcPts val="5"/>
              </a:spcBef>
              <a:tabLst>
                <a:tab pos="3008630" algn="l"/>
                <a:tab pos="6615430" algn="l"/>
              </a:tabLst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S-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Strain	Injected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into mice	Mice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6971" y="6007608"/>
            <a:ext cx="2268220" cy="635635"/>
            <a:chOff x="156971" y="6007608"/>
            <a:chExt cx="2268220" cy="635635"/>
          </a:xfrm>
        </p:grpSpPr>
        <p:sp>
          <p:nvSpPr>
            <p:cNvPr id="16" name="object 16"/>
            <p:cNvSpPr/>
            <p:nvPr/>
          </p:nvSpPr>
          <p:spPr>
            <a:xfrm>
              <a:off x="169925" y="6020562"/>
              <a:ext cx="2242185" cy="609600"/>
            </a:xfrm>
            <a:custGeom>
              <a:avLst/>
              <a:gdLst/>
              <a:ahLst/>
              <a:cxnLst/>
              <a:rect l="l" t="t" r="r" b="b"/>
              <a:pathLst>
                <a:path w="2242185" h="609600">
                  <a:moveTo>
                    <a:pt x="2180844" y="0"/>
                  </a:moveTo>
                  <a:lnTo>
                    <a:pt x="60959" y="0"/>
                  </a:lnTo>
                  <a:lnTo>
                    <a:pt x="37231" y="4790"/>
                  </a:lnTo>
                  <a:lnTo>
                    <a:pt x="17854" y="17854"/>
                  </a:lnTo>
                  <a:lnTo>
                    <a:pt x="4790" y="37231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0" y="572368"/>
                  </a:lnTo>
                  <a:lnTo>
                    <a:pt x="17854" y="591745"/>
                  </a:lnTo>
                  <a:lnTo>
                    <a:pt x="37231" y="604809"/>
                  </a:lnTo>
                  <a:lnTo>
                    <a:pt x="60959" y="609600"/>
                  </a:lnTo>
                  <a:lnTo>
                    <a:pt x="2180844" y="609600"/>
                  </a:lnTo>
                  <a:lnTo>
                    <a:pt x="2204567" y="604809"/>
                  </a:lnTo>
                  <a:lnTo>
                    <a:pt x="2223944" y="591745"/>
                  </a:lnTo>
                  <a:lnTo>
                    <a:pt x="2237011" y="572368"/>
                  </a:lnTo>
                  <a:lnTo>
                    <a:pt x="2241804" y="548640"/>
                  </a:lnTo>
                  <a:lnTo>
                    <a:pt x="2241804" y="60959"/>
                  </a:lnTo>
                  <a:lnTo>
                    <a:pt x="2237011" y="37231"/>
                  </a:lnTo>
                  <a:lnTo>
                    <a:pt x="2223944" y="17854"/>
                  </a:lnTo>
                  <a:lnTo>
                    <a:pt x="2204567" y="4790"/>
                  </a:lnTo>
                  <a:lnTo>
                    <a:pt x="2180844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9925" y="6020562"/>
              <a:ext cx="2242185" cy="609600"/>
            </a:xfrm>
            <a:custGeom>
              <a:avLst/>
              <a:gdLst/>
              <a:ahLst/>
              <a:cxnLst/>
              <a:rect l="l" t="t" r="r" b="b"/>
              <a:pathLst>
                <a:path w="2242185" h="609600">
                  <a:moveTo>
                    <a:pt x="0" y="60959"/>
                  </a:moveTo>
                  <a:lnTo>
                    <a:pt x="4790" y="37231"/>
                  </a:lnTo>
                  <a:lnTo>
                    <a:pt x="17854" y="17854"/>
                  </a:lnTo>
                  <a:lnTo>
                    <a:pt x="37231" y="4790"/>
                  </a:lnTo>
                  <a:lnTo>
                    <a:pt x="60959" y="0"/>
                  </a:lnTo>
                  <a:lnTo>
                    <a:pt x="2180844" y="0"/>
                  </a:lnTo>
                  <a:lnTo>
                    <a:pt x="2204567" y="4790"/>
                  </a:lnTo>
                  <a:lnTo>
                    <a:pt x="2223944" y="17854"/>
                  </a:lnTo>
                  <a:lnTo>
                    <a:pt x="2237011" y="37231"/>
                  </a:lnTo>
                  <a:lnTo>
                    <a:pt x="2241804" y="60959"/>
                  </a:lnTo>
                  <a:lnTo>
                    <a:pt x="2241804" y="548640"/>
                  </a:lnTo>
                  <a:lnTo>
                    <a:pt x="2237011" y="572368"/>
                  </a:lnTo>
                  <a:lnTo>
                    <a:pt x="2223944" y="591745"/>
                  </a:lnTo>
                  <a:lnTo>
                    <a:pt x="2204567" y="604809"/>
                  </a:lnTo>
                  <a:lnTo>
                    <a:pt x="2180844" y="609600"/>
                  </a:lnTo>
                  <a:lnTo>
                    <a:pt x="60959" y="609600"/>
                  </a:lnTo>
                  <a:lnTo>
                    <a:pt x="37231" y="604809"/>
                  </a:lnTo>
                  <a:lnTo>
                    <a:pt x="17854" y="591745"/>
                  </a:lnTo>
                  <a:lnTo>
                    <a:pt x="4790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7502" y="6136030"/>
            <a:ext cx="10293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R-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Strain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34995" y="6047232"/>
            <a:ext cx="475615" cy="554990"/>
          </a:xfrm>
          <a:custGeom>
            <a:avLst/>
            <a:gdLst/>
            <a:ahLst/>
            <a:cxnLst/>
            <a:rect l="l" t="t" r="r" b="b"/>
            <a:pathLst>
              <a:path w="475614" h="554990">
                <a:moveTo>
                  <a:pt x="237744" y="0"/>
                </a:moveTo>
                <a:lnTo>
                  <a:pt x="237744" y="110947"/>
                </a:lnTo>
                <a:lnTo>
                  <a:pt x="0" y="110947"/>
                </a:lnTo>
                <a:lnTo>
                  <a:pt x="0" y="443788"/>
                </a:lnTo>
                <a:lnTo>
                  <a:pt x="237744" y="443788"/>
                </a:lnTo>
                <a:lnTo>
                  <a:pt x="237744" y="554736"/>
                </a:lnTo>
                <a:lnTo>
                  <a:pt x="475488" y="277368"/>
                </a:lnTo>
                <a:lnTo>
                  <a:pt x="237744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294888" y="6007608"/>
            <a:ext cx="2269490" cy="635635"/>
            <a:chOff x="3294888" y="6007608"/>
            <a:chExt cx="2269490" cy="635635"/>
          </a:xfrm>
        </p:grpSpPr>
        <p:sp>
          <p:nvSpPr>
            <p:cNvPr id="21" name="object 21"/>
            <p:cNvSpPr/>
            <p:nvPr/>
          </p:nvSpPr>
          <p:spPr>
            <a:xfrm>
              <a:off x="3307842" y="6020562"/>
              <a:ext cx="2243455" cy="609600"/>
            </a:xfrm>
            <a:custGeom>
              <a:avLst/>
              <a:gdLst/>
              <a:ahLst/>
              <a:cxnLst/>
              <a:rect l="l" t="t" r="r" b="b"/>
              <a:pathLst>
                <a:path w="2243454" h="609600">
                  <a:moveTo>
                    <a:pt x="2182368" y="0"/>
                  </a:moveTo>
                  <a:lnTo>
                    <a:pt x="60960" y="0"/>
                  </a:lnTo>
                  <a:lnTo>
                    <a:pt x="37236" y="4790"/>
                  </a:lnTo>
                  <a:lnTo>
                    <a:pt x="17859" y="17854"/>
                  </a:lnTo>
                  <a:lnTo>
                    <a:pt x="4792" y="37231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2" y="572368"/>
                  </a:lnTo>
                  <a:lnTo>
                    <a:pt x="17859" y="591745"/>
                  </a:lnTo>
                  <a:lnTo>
                    <a:pt x="37236" y="604809"/>
                  </a:lnTo>
                  <a:lnTo>
                    <a:pt x="60960" y="609600"/>
                  </a:lnTo>
                  <a:lnTo>
                    <a:pt x="2182368" y="609600"/>
                  </a:lnTo>
                  <a:lnTo>
                    <a:pt x="2206091" y="604809"/>
                  </a:lnTo>
                  <a:lnTo>
                    <a:pt x="2225468" y="591745"/>
                  </a:lnTo>
                  <a:lnTo>
                    <a:pt x="2238535" y="572368"/>
                  </a:lnTo>
                  <a:lnTo>
                    <a:pt x="2243328" y="548640"/>
                  </a:lnTo>
                  <a:lnTo>
                    <a:pt x="2243328" y="60959"/>
                  </a:lnTo>
                  <a:lnTo>
                    <a:pt x="2238535" y="37231"/>
                  </a:lnTo>
                  <a:lnTo>
                    <a:pt x="2225468" y="17854"/>
                  </a:lnTo>
                  <a:lnTo>
                    <a:pt x="2206091" y="4790"/>
                  </a:lnTo>
                  <a:lnTo>
                    <a:pt x="2182368" y="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07842" y="6020562"/>
              <a:ext cx="2243455" cy="609600"/>
            </a:xfrm>
            <a:custGeom>
              <a:avLst/>
              <a:gdLst/>
              <a:ahLst/>
              <a:cxnLst/>
              <a:rect l="l" t="t" r="r" b="b"/>
              <a:pathLst>
                <a:path w="2243454" h="609600">
                  <a:moveTo>
                    <a:pt x="0" y="60959"/>
                  </a:moveTo>
                  <a:lnTo>
                    <a:pt x="4792" y="37231"/>
                  </a:lnTo>
                  <a:lnTo>
                    <a:pt x="17859" y="17854"/>
                  </a:lnTo>
                  <a:lnTo>
                    <a:pt x="37236" y="4790"/>
                  </a:lnTo>
                  <a:lnTo>
                    <a:pt x="60960" y="0"/>
                  </a:lnTo>
                  <a:lnTo>
                    <a:pt x="2182368" y="0"/>
                  </a:lnTo>
                  <a:lnTo>
                    <a:pt x="2206091" y="4790"/>
                  </a:lnTo>
                  <a:lnTo>
                    <a:pt x="2225468" y="17854"/>
                  </a:lnTo>
                  <a:lnTo>
                    <a:pt x="2238535" y="37231"/>
                  </a:lnTo>
                  <a:lnTo>
                    <a:pt x="2243328" y="60959"/>
                  </a:lnTo>
                  <a:lnTo>
                    <a:pt x="2243328" y="548640"/>
                  </a:lnTo>
                  <a:lnTo>
                    <a:pt x="2238535" y="572368"/>
                  </a:lnTo>
                  <a:lnTo>
                    <a:pt x="2225468" y="591745"/>
                  </a:lnTo>
                  <a:lnTo>
                    <a:pt x="2206091" y="604809"/>
                  </a:lnTo>
                  <a:lnTo>
                    <a:pt x="2182368" y="609600"/>
                  </a:lnTo>
                  <a:lnTo>
                    <a:pt x="60960" y="609600"/>
                  </a:lnTo>
                  <a:lnTo>
                    <a:pt x="37236" y="604809"/>
                  </a:lnTo>
                  <a:lnTo>
                    <a:pt x="17859" y="591745"/>
                  </a:lnTo>
                  <a:lnTo>
                    <a:pt x="4792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427857" y="6136030"/>
            <a:ext cx="20027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Injected into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74435" y="6047232"/>
            <a:ext cx="474345" cy="554990"/>
          </a:xfrm>
          <a:custGeom>
            <a:avLst/>
            <a:gdLst/>
            <a:ahLst/>
            <a:cxnLst/>
            <a:rect l="l" t="t" r="r" b="b"/>
            <a:pathLst>
              <a:path w="474345" h="554990">
                <a:moveTo>
                  <a:pt x="236981" y="0"/>
                </a:moveTo>
                <a:lnTo>
                  <a:pt x="236981" y="110947"/>
                </a:lnTo>
                <a:lnTo>
                  <a:pt x="0" y="110947"/>
                </a:lnTo>
                <a:lnTo>
                  <a:pt x="0" y="443788"/>
                </a:lnTo>
                <a:lnTo>
                  <a:pt x="236981" y="443788"/>
                </a:lnTo>
                <a:lnTo>
                  <a:pt x="236981" y="554736"/>
                </a:lnTo>
                <a:lnTo>
                  <a:pt x="473963" y="277368"/>
                </a:lnTo>
                <a:lnTo>
                  <a:pt x="236981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6434328" y="6007608"/>
            <a:ext cx="2268220" cy="635635"/>
            <a:chOff x="6434328" y="6007608"/>
            <a:chExt cx="2268220" cy="635635"/>
          </a:xfrm>
        </p:grpSpPr>
        <p:sp>
          <p:nvSpPr>
            <p:cNvPr id="26" name="object 26"/>
            <p:cNvSpPr/>
            <p:nvPr/>
          </p:nvSpPr>
          <p:spPr>
            <a:xfrm>
              <a:off x="6447282" y="6020562"/>
              <a:ext cx="2242185" cy="609600"/>
            </a:xfrm>
            <a:custGeom>
              <a:avLst/>
              <a:gdLst/>
              <a:ahLst/>
              <a:cxnLst/>
              <a:rect l="l" t="t" r="r" b="b"/>
              <a:pathLst>
                <a:path w="2242184" h="609600">
                  <a:moveTo>
                    <a:pt x="2180843" y="0"/>
                  </a:moveTo>
                  <a:lnTo>
                    <a:pt x="60960" y="0"/>
                  </a:lnTo>
                  <a:lnTo>
                    <a:pt x="37236" y="4790"/>
                  </a:lnTo>
                  <a:lnTo>
                    <a:pt x="17859" y="17854"/>
                  </a:lnTo>
                  <a:lnTo>
                    <a:pt x="4792" y="37231"/>
                  </a:lnTo>
                  <a:lnTo>
                    <a:pt x="0" y="60959"/>
                  </a:lnTo>
                  <a:lnTo>
                    <a:pt x="0" y="548640"/>
                  </a:lnTo>
                  <a:lnTo>
                    <a:pt x="4792" y="572368"/>
                  </a:lnTo>
                  <a:lnTo>
                    <a:pt x="17859" y="591745"/>
                  </a:lnTo>
                  <a:lnTo>
                    <a:pt x="37236" y="604809"/>
                  </a:lnTo>
                  <a:lnTo>
                    <a:pt x="60960" y="609600"/>
                  </a:lnTo>
                  <a:lnTo>
                    <a:pt x="2180843" y="609600"/>
                  </a:lnTo>
                  <a:lnTo>
                    <a:pt x="2204567" y="604809"/>
                  </a:lnTo>
                  <a:lnTo>
                    <a:pt x="2223944" y="591745"/>
                  </a:lnTo>
                  <a:lnTo>
                    <a:pt x="2237011" y="572368"/>
                  </a:lnTo>
                  <a:lnTo>
                    <a:pt x="2241803" y="548640"/>
                  </a:lnTo>
                  <a:lnTo>
                    <a:pt x="2241803" y="60959"/>
                  </a:lnTo>
                  <a:lnTo>
                    <a:pt x="2237011" y="37231"/>
                  </a:lnTo>
                  <a:lnTo>
                    <a:pt x="2223944" y="17854"/>
                  </a:lnTo>
                  <a:lnTo>
                    <a:pt x="2204567" y="4790"/>
                  </a:lnTo>
                  <a:lnTo>
                    <a:pt x="218084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47282" y="6020562"/>
              <a:ext cx="2242185" cy="609600"/>
            </a:xfrm>
            <a:custGeom>
              <a:avLst/>
              <a:gdLst/>
              <a:ahLst/>
              <a:cxnLst/>
              <a:rect l="l" t="t" r="r" b="b"/>
              <a:pathLst>
                <a:path w="2242184" h="609600">
                  <a:moveTo>
                    <a:pt x="0" y="60959"/>
                  </a:moveTo>
                  <a:lnTo>
                    <a:pt x="4792" y="37231"/>
                  </a:lnTo>
                  <a:lnTo>
                    <a:pt x="17859" y="17854"/>
                  </a:lnTo>
                  <a:lnTo>
                    <a:pt x="37236" y="4790"/>
                  </a:lnTo>
                  <a:lnTo>
                    <a:pt x="60960" y="0"/>
                  </a:lnTo>
                  <a:lnTo>
                    <a:pt x="2180843" y="0"/>
                  </a:lnTo>
                  <a:lnTo>
                    <a:pt x="2204567" y="4790"/>
                  </a:lnTo>
                  <a:lnTo>
                    <a:pt x="2223944" y="17854"/>
                  </a:lnTo>
                  <a:lnTo>
                    <a:pt x="2237011" y="37231"/>
                  </a:lnTo>
                  <a:lnTo>
                    <a:pt x="2241803" y="60959"/>
                  </a:lnTo>
                  <a:lnTo>
                    <a:pt x="2241803" y="548640"/>
                  </a:lnTo>
                  <a:lnTo>
                    <a:pt x="2237011" y="572368"/>
                  </a:lnTo>
                  <a:lnTo>
                    <a:pt x="2223944" y="591745"/>
                  </a:lnTo>
                  <a:lnTo>
                    <a:pt x="2204567" y="604809"/>
                  </a:lnTo>
                  <a:lnTo>
                    <a:pt x="2180843" y="609600"/>
                  </a:lnTo>
                  <a:lnTo>
                    <a:pt x="60960" y="609600"/>
                  </a:lnTo>
                  <a:lnTo>
                    <a:pt x="37236" y="604809"/>
                  </a:lnTo>
                  <a:lnTo>
                    <a:pt x="17859" y="591745"/>
                  </a:lnTo>
                  <a:lnTo>
                    <a:pt x="4792" y="572368"/>
                  </a:lnTo>
                  <a:lnTo>
                    <a:pt x="0" y="548640"/>
                  </a:lnTo>
                  <a:lnTo>
                    <a:pt x="0" y="60959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62343" y="6136030"/>
            <a:ext cx="10153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Mice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45479"/>
            <a:ext cx="8046084" cy="361124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 algn="ctr">
              <a:lnSpc>
                <a:spcPct val="100000"/>
              </a:lnSpc>
              <a:spcBef>
                <a:spcPts val="580"/>
              </a:spcBef>
              <a:tabLst>
                <a:tab pos="355600" algn="l"/>
                <a:tab pos="356235" algn="l"/>
              </a:tabLst>
            </a:pPr>
            <a:r>
              <a:rPr sz="4000" b="1">
                <a:latin typeface="Arial"/>
                <a:cs typeface="Arial"/>
              </a:rPr>
              <a:t>Nucleic</a:t>
            </a:r>
            <a:r>
              <a:rPr sz="4000" b="1" spc="-25">
                <a:latin typeface="Arial"/>
                <a:cs typeface="Arial"/>
              </a:rPr>
              <a:t> </a:t>
            </a:r>
            <a:r>
              <a:rPr lang="en-US" sz="4000" b="1" spc="-25" dirty="0" smtClean="0">
                <a:latin typeface="Arial"/>
                <a:cs typeface="Arial"/>
              </a:rPr>
              <a:t>A</a:t>
            </a:r>
            <a:r>
              <a:rPr sz="4000" b="1" smtClean="0">
                <a:latin typeface="Arial"/>
                <a:cs typeface="Arial"/>
              </a:rPr>
              <a:t>cids</a:t>
            </a:r>
            <a:r>
              <a:rPr sz="200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Nucleic acids are the macromolecules present in all living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cell.</a:t>
            </a:r>
            <a:endParaRPr sz="2000">
              <a:latin typeface="Arial"/>
              <a:cs typeface="Arial"/>
            </a:endParaRPr>
          </a:p>
          <a:p>
            <a:pPr marL="355600" marR="360045" indent="-34353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425450" algn="l"/>
                <a:tab pos="426084" algn="l"/>
              </a:tabLst>
            </a:pPr>
            <a:r>
              <a:rPr dirty="0"/>
              <a:t>	</a:t>
            </a:r>
            <a:r>
              <a:rPr sz="2000" dirty="0">
                <a:latin typeface="Arial"/>
                <a:cs typeface="Arial"/>
              </a:rPr>
              <a:t>Freidrich Miescher was the first person isolated the nucleic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  from the pus cells. He called it as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nuclein.</a:t>
            </a:r>
            <a:endParaRPr sz="2000">
              <a:latin typeface="Arial"/>
              <a:cs typeface="Arial"/>
            </a:endParaRPr>
          </a:p>
          <a:p>
            <a:pPr marL="425450" indent="-413384">
              <a:lnSpc>
                <a:spcPct val="100000"/>
              </a:lnSpc>
              <a:spcBef>
                <a:spcPts val="480"/>
              </a:spcBef>
              <a:buChar char="•"/>
              <a:tabLst>
                <a:tab pos="425450" algn="l"/>
                <a:tab pos="426084" algn="l"/>
                <a:tab pos="4232910" algn="l"/>
              </a:tabLst>
            </a:pPr>
            <a:r>
              <a:rPr sz="2000" spc="-5" dirty="0">
                <a:latin typeface="Arial"/>
                <a:cs typeface="Arial"/>
              </a:rPr>
              <a:t>As </a:t>
            </a:r>
            <a:r>
              <a:rPr sz="2000" dirty="0">
                <a:latin typeface="Arial"/>
                <a:cs typeface="Arial"/>
              </a:rPr>
              <a:t>it has an acidic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nature,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hence	Altmann called it as nucleic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 two </a:t>
            </a:r>
            <a:r>
              <a:rPr sz="2000" spc="-5" dirty="0">
                <a:latin typeface="Arial"/>
                <a:cs typeface="Arial"/>
              </a:rPr>
              <a:t>types </a:t>
            </a:r>
            <a:r>
              <a:rPr sz="2000" dirty="0">
                <a:latin typeface="Arial"/>
                <a:cs typeface="Arial"/>
              </a:rPr>
              <a:t>of nucleic acids found in </a:t>
            </a:r>
            <a:r>
              <a:rPr sz="2000" spc="-5" dirty="0">
                <a:latin typeface="Arial"/>
                <a:cs typeface="Arial"/>
              </a:rPr>
              <a:t>living </a:t>
            </a:r>
            <a:r>
              <a:rPr sz="2000" dirty="0">
                <a:latin typeface="Arial"/>
                <a:cs typeface="Arial"/>
              </a:rPr>
              <a:t>organisms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are,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b="1" spc="-5" dirty="0">
                <a:latin typeface="Arial"/>
                <a:cs typeface="Arial"/>
              </a:rPr>
              <a:t>Deoxyribonucleic </a:t>
            </a:r>
            <a:r>
              <a:rPr sz="2000" b="1" dirty="0">
                <a:latin typeface="Arial"/>
                <a:cs typeface="Arial"/>
              </a:rPr>
              <a:t>acid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[DNA]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b="1" dirty="0">
                <a:latin typeface="Arial"/>
                <a:cs typeface="Arial"/>
              </a:rPr>
              <a:t>Ribonucleic acid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[RNA].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derick Griffith's Experiment and the Concept of Transformation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381000"/>
            <a:ext cx="8683625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574" y="193079"/>
            <a:ext cx="8039100" cy="148971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80365" algn="l"/>
                <a:tab pos="381000" algn="l"/>
              </a:tabLst>
            </a:pPr>
            <a:r>
              <a:rPr sz="2000" spc="-5" dirty="0">
                <a:latin typeface="Arial"/>
                <a:cs typeface="Arial"/>
              </a:rPr>
              <a:t>Griffith </a:t>
            </a:r>
            <a:r>
              <a:rPr sz="2000" dirty="0">
                <a:latin typeface="Arial"/>
                <a:cs typeface="Arial"/>
              </a:rPr>
              <a:t>performed </a:t>
            </a:r>
            <a:r>
              <a:rPr sz="2000" spc="10" dirty="0">
                <a:latin typeface="Arial"/>
                <a:cs typeface="Arial"/>
              </a:rPr>
              <a:t>2</a:t>
            </a:r>
            <a:r>
              <a:rPr sz="1950" spc="15" baseline="25641" dirty="0">
                <a:latin typeface="Arial"/>
                <a:cs typeface="Arial"/>
              </a:rPr>
              <a:t>nd </a:t>
            </a:r>
            <a:r>
              <a:rPr sz="2000" dirty="0">
                <a:latin typeface="Arial"/>
                <a:cs typeface="Arial"/>
              </a:rPr>
              <a:t>set</a:t>
            </a:r>
            <a:r>
              <a:rPr sz="2000" spc="-3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experiment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80365" algn="l"/>
                <a:tab pos="381000" algn="l"/>
              </a:tabLst>
            </a:pPr>
            <a:r>
              <a:rPr sz="2000" dirty="0">
                <a:latin typeface="Arial"/>
                <a:cs typeface="Arial"/>
              </a:rPr>
              <a:t>Killed bacteria- heating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bacteria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80365" algn="l"/>
                <a:tab pos="381000" algn="l"/>
              </a:tabLst>
            </a:pPr>
            <a:r>
              <a:rPr sz="2000" dirty="0">
                <a:latin typeface="Arial"/>
                <a:cs typeface="Arial"/>
              </a:rPr>
              <a:t>Heat killed S strain when injected- Mice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survived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80365" algn="l"/>
                <a:tab pos="381000" algn="l"/>
              </a:tabLst>
            </a:pPr>
            <a:r>
              <a:rPr sz="2000" dirty="0">
                <a:latin typeface="Arial"/>
                <a:cs typeface="Arial"/>
              </a:rPr>
              <a:t>Mixture of heat killed S and </a:t>
            </a:r>
            <a:r>
              <a:rPr sz="2000" spc="-5" dirty="0">
                <a:latin typeface="Arial"/>
                <a:cs typeface="Arial"/>
              </a:rPr>
              <a:t>live </a:t>
            </a:r>
            <a:r>
              <a:rPr sz="2000" dirty="0">
                <a:latin typeface="Arial"/>
                <a:cs typeface="Arial"/>
              </a:rPr>
              <a:t>R bacteria when injected- Mice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died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2127" y="2807207"/>
            <a:ext cx="2296795" cy="1626235"/>
            <a:chOff x="262127" y="2807207"/>
            <a:chExt cx="2296795" cy="1626235"/>
          </a:xfrm>
        </p:grpSpPr>
        <p:sp>
          <p:nvSpPr>
            <p:cNvPr id="4" name="object 4"/>
            <p:cNvSpPr/>
            <p:nvPr/>
          </p:nvSpPr>
          <p:spPr>
            <a:xfrm>
              <a:off x="275081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60" h="1600200">
                  <a:moveTo>
                    <a:pt x="2110740" y="0"/>
                  </a:moveTo>
                  <a:lnTo>
                    <a:pt x="160019" y="0"/>
                  </a:lnTo>
                  <a:lnTo>
                    <a:pt x="109440" y="8156"/>
                  </a:lnTo>
                  <a:lnTo>
                    <a:pt x="65513" y="30870"/>
                  </a:lnTo>
                  <a:lnTo>
                    <a:pt x="30873" y="65507"/>
                  </a:lnTo>
                  <a:lnTo>
                    <a:pt x="8157" y="109435"/>
                  </a:lnTo>
                  <a:lnTo>
                    <a:pt x="0" y="160020"/>
                  </a:lnTo>
                  <a:lnTo>
                    <a:pt x="0" y="1440180"/>
                  </a:lnTo>
                  <a:lnTo>
                    <a:pt x="8157" y="1490764"/>
                  </a:lnTo>
                  <a:lnTo>
                    <a:pt x="30873" y="1534692"/>
                  </a:lnTo>
                  <a:lnTo>
                    <a:pt x="65513" y="1569329"/>
                  </a:lnTo>
                  <a:lnTo>
                    <a:pt x="109440" y="1592043"/>
                  </a:lnTo>
                  <a:lnTo>
                    <a:pt x="160019" y="1600200"/>
                  </a:lnTo>
                  <a:lnTo>
                    <a:pt x="2110740" y="1600200"/>
                  </a:lnTo>
                  <a:lnTo>
                    <a:pt x="2161324" y="1592043"/>
                  </a:lnTo>
                  <a:lnTo>
                    <a:pt x="2205252" y="1569329"/>
                  </a:lnTo>
                  <a:lnTo>
                    <a:pt x="2239889" y="1534692"/>
                  </a:lnTo>
                  <a:lnTo>
                    <a:pt x="2262603" y="1490764"/>
                  </a:lnTo>
                  <a:lnTo>
                    <a:pt x="2270760" y="1440180"/>
                  </a:lnTo>
                  <a:lnTo>
                    <a:pt x="2270760" y="160020"/>
                  </a:lnTo>
                  <a:lnTo>
                    <a:pt x="2262603" y="109435"/>
                  </a:lnTo>
                  <a:lnTo>
                    <a:pt x="2239889" y="65507"/>
                  </a:lnTo>
                  <a:lnTo>
                    <a:pt x="2205252" y="30870"/>
                  </a:lnTo>
                  <a:lnTo>
                    <a:pt x="2161324" y="8156"/>
                  </a:lnTo>
                  <a:lnTo>
                    <a:pt x="211074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5081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60" h="1600200">
                  <a:moveTo>
                    <a:pt x="0" y="160020"/>
                  </a:moveTo>
                  <a:lnTo>
                    <a:pt x="8157" y="109435"/>
                  </a:lnTo>
                  <a:lnTo>
                    <a:pt x="30873" y="65507"/>
                  </a:lnTo>
                  <a:lnTo>
                    <a:pt x="65513" y="30870"/>
                  </a:lnTo>
                  <a:lnTo>
                    <a:pt x="109440" y="8156"/>
                  </a:lnTo>
                  <a:lnTo>
                    <a:pt x="160019" y="0"/>
                  </a:lnTo>
                  <a:lnTo>
                    <a:pt x="2110740" y="0"/>
                  </a:lnTo>
                  <a:lnTo>
                    <a:pt x="2161324" y="8156"/>
                  </a:lnTo>
                  <a:lnTo>
                    <a:pt x="2205252" y="30870"/>
                  </a:lnTo>
                  <a:lnTo>
                    <a:pt x="2239889" y="65507"/>
                  </a:lnTo>
                  <a:lnTo>
                    <a:pt x="2262603" y="109435"/>
                  </a:lnTo>
                  <a:lnTo>
                    <a:pt x="2270760" y="160020"/>
                  </a:lnTo>
                  <a:lnTo>
                    <a:pt x="2270760" y="1440180"/>
                  </a:lnTo>
                  <a:lnTo>
                    <a:pt x="2262603" y="1490764"/>
                  </a:lnTo>
                  <a:lnTo>
                    <a:pt x="2239889" y="1534692"/>
                  </a:lnTo>
                  <a:lnTo>
                    <a:pt x="2205252" y="1569329"/>
                  </a:lnTo>
                  <a:lnTo>
                    <a:pt x="2161324" y="1592043"/>
                  </a:lnTo>
                  <a:lnTo>
                    <a:pt x="2110740" y="1600200"/>
                  </a:lnTo>
                  <a:lnTo>
                    <a:pt x="160019" y="1600200"/>
                  </a:lnTo>
                  <a:lnTo>
                    <a:pt x="109440" y="1592043"/>
                  </a:lnTo>
                  <a:lnTo>
                    <a:pt x="65513" y="1569329"/>
                  </a:lnTo>
                  <a:lnTo>
                    <a:pt x="30873" y="1534692"/>
                  </a:lnTo>
                  <a:lnTo>
                    <a:pt x="8157" y="1490764"/>
                  </a:lnTo>
                  <a:lnTo>
                    <a:pt x="0" y="1440180"/>
                  </a:lnTo>
                  <a:lnTo>
                    <a:pt x="0" y="160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3541" y="2834476"/>
            <a:ext cx="1110615" cy="148526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7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S-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Strain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(Heat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killed)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1600">
              <a:latin typeface="Arial"/>
              <a:cs typeface="Arial"/>
            </a:endParaRPr>
          </a:p>
          <a:p>
            <a:pPr marL="206375" marR="196850" algn="ctr">
              <a:lnSpc>
                <a:spcPct val="119400"/>
              </a:lnSpc>
              <a:spcBef>
                <a:spcPts val="10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strain  (live)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2155" y="3337559"/>
            <a:ext cx="481965" cy="563880"/>
          </a:xfrm>
          <a:custGeom>
            <a:avLst/>
            <a:gdLst/>
            <a:ahLst/>
            <a:cxnLst/>
            <a:rect l="l" t="t" r="r" b="b"/>
            <a:pathLst>
              <a:path w="481964" h="563879">
                <a:moveTo>
                  <a:pt x="240792" y="0"/>
                </a:moveTo>
                <a:lnTo>
                  <a:pt x="240792" y="112775"/>
                </a:lnTo>
                <a:lnTo>
                  <a:pt x="0" y="112775"/>
                </a:lnTo>
                <a:lnTo>
                  <a:pt x="0" y="451103"/>
                </a:lnTo>
                <a:lnTo>
                  <a:pt x="240792" y="451103"/>
                </a:lnTo>
                <a:lnTo>
                  <a:pt x="240792" y="563879"/>
                </a:lnTo>
                <a:lnTo>
                  <a:pt x="481583" y="281939"/>
                </a:lnTo>
                <a:lnTo>
                  <a:pt x="240792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442715" y="2807207"/>
            <a:ext cx="2296795" cy="1626235"/>
            <a:chOff x="3442715" y="2807207"/>
            <a:chExt cx="2296795" cy="1626235"/>
          </a:xfrm>
        </p:grpSpPr>
        <p:sp>
          <p:nvSpPr>
            <p:cNvPr id="9" name="object 9"/>
            <p:cNvSpPr/>
            <p:nvPr/>
          </p:nvSpPr>
          <p:spPr>
            <a:xfrm>
              <a:off x="3455669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60" h="1600200">
                  <a:moveTo>
                    <a:pt x="2110740" y="0"/>
                  </a:moveTo>
                  <a:lnTo>
                    <a:pt x="160019" y="0"/>
                  </a:lnTo>
                  <a:lnTo>
                    <a:pt x="109435" y="8156"/>
                  </a:lnTo>
                  <a:lnTo>
                    <a:pt x="65507" y="30870"/>
                  </a:lnTo>
                  <a:lnTo>
                    <a:pt x="30870" y="65507"/>
                  </a:lnTo>
                  <a:lnTo>
                    <a:pt x="8156" y="109435"/>
                  </a:lnTo>
                  <a:lnTo>
                    <a:pt x="0" y="160020"/>
                  </a:lnTo>
                  <a:lnTo>
                    <a:pt x="0" y="1440180"/>
                  </a:lnTo>
                  <a:lnTo>
                    <a:pt x="8156" y="1490764"/>
                  </a:lnTo>
                  <a:lnTo>
                    <a:pt x="30870" y="1534692"/>
                  </a:lnTo>
                  <a:lnTo>
                    <a:pt x="65507" y="1569329"/>
                  </a:lnTo>
                  <a:lnTo>
                    <a:pt x="109435" y="1592043"/>
                  </a:lnTo>
                  <a:lnTo>
                    <a:pt x="160019" y="1600200"/>
                  </a:lnTo>
                  <a:lnTo>
                    <a:pt x="2110740" y="1600200"/>
                  </a:lnTo>
                  <a:lnTo>
                    <a:pt x="2161324" y="1592043"/>
                  </a:lnTo>
                  <a:lnTo>
                    <a:pt x="2205252" y="1569329"/>
                  </a:lnTo>
                  <a:lnTo>
                    <a:pt x="2239889" y="1534692"/>
                  </a:lnTo>
                  <a:lnTo>
                    <a:pt x="2262603" y="1490764"/>
                  </a:lnTo>
                  <a:lnTo>
                    <a:pt x="2270759" y="1440180"/>
                  </a:lnTo>
                  <a:lnTo>
                    <a:pt x="2270759" y="160020"/>
                  </a:lnTo>
                  <a:lnTo>
                    <a:pt x="2262603" y="109435"/>
                  </a:lnTo>
                  <a:lnTo>
                    <a:pt x="2239889" y="65507"/>
                  </a:lnTo>
                  <a:lnTo>
                    <a:pt x="2205252" y="30870"/>
                  </a:lnTo>
                  <a:lnTo>
                    <a:pt x="2161324" y="8156"/>
                  </a:lnTo>
                  <a:lnTo>
                    <a:pt x="2110740" y="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5669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60" h="160020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2110740" y="0"/>
                  </a:lnTo>
                  <a:lnTo>
                    <a:pt x="2161324" y="8156"/>
                  </a:lnTo>
                  <a:lnTo>
                    <a:pt x="2205252" y="30870"/>
                  </a:lnTo>
                  <a:lnTo>
                    <a:pt x="2239889" y="65507"/>
                  </a:lnTo>
                  <a:lnTo>
                    <a:pt x="2262603" y="109435"/>
                  </a:lnTo>
                  <a:lnTo>
                    <a:pt x="2270759" y="160020"/>
                  </a:lnTo>
                  <a:lnTo>
                    <a:pt x="2270759" y="1440180"/>
                  </a:lnTo>
                  <a:lnTo>
                    <a:pt x="2262603" y="1490764"/>
                  </a:lnTo>
                  <a:lnTo>
                    <a:pt x="2239889" y="1534692"/>
                  </a:lnTo>
                  <a:lnTo>
                    <a:pt x="2205252" y="1569329"/>
                  </a:lnTo>
                  <a:lnTo>
                    <a:pt x="2161324" y="1592043"/>
                  </a:lnTo>
                  <a:lnTo>
                    <a:pt x="2110740" y="1600200"/>
                  </a:lnTo>
                  <a:lnTo>
                    <a:pt x="160019" y="1600200"/>
                  </a:lnTo>
                  <a:lnTo>
                    <a:pt x="109435" y="1592043"/>
                  </a:lnTo>
                  <a:lnTo>
                    <a:pt x="65507" y="1569329"/>
                  </a:lnTo>
                  <a:lnTo>
                    <a:pt x="30870" y="1534692"/>
                  </a:lnTo>
                  <a:lnTo>
                    <a:pt x="8156" y="1490764"/>
                  </a:lnTo>
                  <a:lnTo>
                    <a:pt x="0" y="1440180"/>
                  </a:lnTo>
                  <a:lnTo>
                    <a:pt x="0" y="160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786378" y="3467480"/>
            <a:ext cx="1606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Injected into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mice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2744" y="3337559"/>
            <a:ext cx="481965" cy="563880"/>
          </a:xfrm>
          <a:custGeom>
            <a:avLst/>
            <a:gdLst/>
            <a:ahLst/>
            <a:cxnLst/>
            <a:rect l="l" t="t" r="r" b="b"/>
            <a:pathLst>
              <a:path w="481964" h="563879">
                <a:moveTo>
                  <a:pt x="240791" y="0"/>
                </a:moveTo>
                <a:lnTo>
                  <a:pt x="240791" y="112775"/>
                </a:lnTo>
                <a:lnTo>
                  <a:pt x="0" y="112775"/>
                </a:lnTo>
                <a:lnTo>
                  <a:pt x="0" y="451103"/>
                </a:lnTo>
                <a:lnTo>
                  <a:pt x="240791" y="451103"/>
                </a:lnTo>
                <a:lnTo>
                  <a:pt x="240791" y="563879"/>
                </a:lnTo>
                <a:lnTo>
                  <a:pt x="481583" y="281939"/>
                </a:lnTo>
                <a:lnTo>
                  <a:pt x="240791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623304" y="2807207"/>
            <a:ext cx="2296795" cy="1626235"/>
            <a:chOff x="6623304" y="2807207"/>
            <a:chExt cx="2296795" cy="1626235"/>
          </a:xfrm>
        </p:grpSpPr>
        <p:sp>
          <p:nvSpPr>
            <p:cNvPr id="14" name="object 14"/>
            <p:cNvSpPr/>
            <p:nvPr/>
          </p:nvSpPr>
          <p:spPr>
            <a:xfrm>
              <a:off x="6636258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59" h="1600200">
                  <a:moveTo>
                    <a:pt x="2110740" y="0"/>
                  </a:moveTo>
                  <a:lnTo>
                    <a:pt x="160020" y="0"/>
                  </a:lnTo>
                  <a:lnTo>
                    <a:pt x="109435" y="8156"/>
                  </a:lnTo>
                  <a:lnTo>
                    <a:pt x="65507" y="30870"/>
                  </a:lnTo>
                  <a:lnTo>
                    <a:pt x="30870" y="65507"/>
                  </a:lnTo>
                  <a:lnTo>
                    <a:pt x="8156" y="109435"/>
                  </a:lnTo>
                  <a:lnTo>
                    <a:pt x="0" y="160020"/>
                  </a:lnTo>
                  <a:lnTo>
                    <a:pt x="0" y="1440180"/>
                  </a:lnTo>
                  <a:lnTo>
                    <a:pt x="8156" y="1490764"/>
                  </a:lnTo>
                  <a:lnTo>
                    <a:pt x="30870" y="1534692"/>
                  </a:lnTo>
                  <a:lnTo>
                    <a:pt x="65507" y="1569329"/>
                  </a:lnTo>
                  <a:lnTo>
                    <a:pt x="109435" y="1592043"/>
                  </a:lnTo>
                  <a:lnTo>
                    <a:pt x="160020" y="1600200"/>
                  </a:lnTo>
                  <a:lnTo>
                    <a:pt x="2110740" y="1600200"/>
                  </a:lnTo>
                  <a:lnTo>
                    <a:pt x="2161324" y="1592043"/>
                  </a:lnTo>
                  <a:lnTo>
                    <a:pt x="2205252" y="1569329"/>
                  </a:lnTo>
                  <a:lnTo>
                    <a:pt x="2239889" y="1534692"/>
                  </a:lnTo>
                  <a:lnTo>
                    <a:pt x="2262603" y="1490764"/>
                  </a:lnTo>
                  <a:lnTo>
                    <a:pt x="2270760" y="1440180"/>
                  </a:lnTo>
                  <a:lnTo>
                    <a:pt x="2270760" y="160020"/>
                  </a:lnTo>
                  <a:lnTo>
                    <a:pt x="2262603" y="109435"/>
                  </a:lnTo>
                  <a:lnTo>
                    <a:pt x="2239889" y="65507"/>
                  </a:lnTo>
                  <a:lnTo>
                    <a:pt x="2205252" y="30870"/>
                  </a:lnTo>
                  <a:lnTo>
                    <a:pt x="2161324" y="8156"/>
                  </a:lnTo>
                  <a:lnTo>
                    <a:pt x="2110740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36258" y="2820161"/>
              <a:ext cx="2270760" cy="1600200"/>
            </a:xfrm>
            <a:custGeom>
              <a:avLst/>
              <a:gdLst/>
              <a:ahLst/>
              <a:cxnLst/>
              <a:rect l="l" t="t" r="r" b="b"/>
              <a:pathLst>
                <a:path w="2270759" h="160020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20" y="0"/>
                  </a:lnTo>
                  <a:lnTo>
                    <a:pt x="2110740" y="0"/>
                  </a:lnTo>
                  <a:lnTo>
                    <a:pt x="2161324" y="8156"/>
                  </a:lnTo>
                  <a:lnTo>
                    <a:pt x="2205252" y="30870"/>
                  </a:lnTo>
                  <a:lnTo>
                    <a:pt x="2239889" y="65507"/>
                  </a:lnTo>
                  <a:lnTo>
                    <a:pt x="2262603" y="109435"/>
                  </a:lnTo>
                  <a:lnTo>
                    <a:pt x="2270760" y="160020"/>
                  </a:lnTo>
                  <a:lnTo>
                    <a:pt x="2270760" y="1440180"/>
                  </a:lnTo>
                  <a:lnTo>
                    <a:pt x="2262603" y="1490764"/>
                  </a:lnTo>
                  <a:lnTo>
                    <a:pt x="2239889" y="1534692"/>
                  </a:lnTo>
                  <a:lnTo>
                    <a:pt x="2205252" y="1569329"/>
                  </a:lnTo>
                  <a:lnTo>
                    <a:pt x="2161324" y="1592043"/>
                  </a:lnTo>
                  <a:lnTo>
                    <a:pt x="2110740" y="1600200"/>
                  </a:lnTo>
                  <a:lnTo>
                    <a:pt x="160020" y="1600200"/>
                  </a:lnTo>
                  <a:lnTo>
                    <a:pt x="109435" y="1592043"/>
                  </a:lnTo>
                  <a:lnTo>
                    <a:pt x="65507" y="1569329"/>
                  </a:lnTo>
                  <a:lnTo>
                    <a:pt x="30870" y="1534692"/>
                  </a:lnTo>
                  <a:lnTo>
                    <a:pt x="8156" y="1490764"/>
                  </a:lnTo>
                  <a:lnTo>
                    <a:pt x="0" y="1440180"/>
                  </a:lnTo>
                  <a:lnTo>
                    <a:pt x="0" y="1600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63714" y="3467480"/>
            <a:ext cx="815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Mice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69747" y="1816607"/>
            <a:ext cx="2247900" cy="864235"/>
            <a:chOff x="269747" y="1816607"/>
            <a:chExt cx="2247900" cy="864235"/>
          </a:xfrm>
        </p:grpSpPr>
        <p:sp>
          <p:nvSpPr>
            <p:cNvPr id="18" name="object 18"/>
            <p:cNvSpPr/>
            <p:nvPr/>
          </p:nvSpPr>
          <p:spPr>
            <a:xfrm>
              <a:off x="282701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2138172" y="0"/>
                  </a:moveTo>
                  <a:lnTo>
                    <a:pt x="83819" y="0"/>
                  </a:lnTo>
                  <a:lnTo>
                    <a:pt x="51193" y="6578"/>
                  </a:lnTo>
                  <a:lnTo>
                    <a:pt x="24550" y="24526"/>
                  </a:lnTo>
                  <a:lnTo>
                    <a:pt x="6587" y="51167"/>
                  </a:lnTo>
                  <a:lnTo>
                    <a:pt x="0" y="83820"/>
                  </a:lnTo>
                  <a:lnTo>
                    <a:pt x="0" y="754379"/>
                  </a:lnTo>
                  <a:lnTo>
                    <a:pt x="6587" y="787032"/>
                  </a:lnTo>
                  <a:lnTo>
                    <a:pt x="24550" y="813673"/>
                  </a:lnTo>
                  <a:lnTo>
                    <a:pt x="51193" y="831621"/>
                  </a:lnTo>
                  <a:lnTo>
                    <a:pt x="83819" y="838200"/>
                  </a:lnTo>
                  <a:lnTo>
                    <a:pt x="2138172" y="838200"/>
                  </a:lnTo>
                  <a:lnTo>
                    <a:pt x="2170824" y="831621"/>
                  </a:lnTo>
                  <a:lnTo>
                    <a:pt x="2197465" y="813673"/>
                  </a:lnTo>
                  <a:lnTo>
                    <a:pt x="2215413" y="787032"/>
                  </a:lnTo>
                  <a:lnTo>
                    <a:pt x="2221992" y="754379"/>
                  </a:lnTo>
                  <a:lnTo>
                    <a:pt x="2221992" y="83820"/>
                  </a:lnTo>
                  <a:lnTo>
                    <a:pt x="2215413" y="51167"/>
                  </a:lnTo>
                  <a:lnTo>
                    <a:pt x="2197465" y="24526"/>
                  </a:lnTo>
                  <a:lnTo>
                    <a:pt x="2170824" y="6578"/>
                  </a:lnTo>
                  <a:lnTo>
                    <a:pt x="21381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2701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0" y="83820"/>
                  </a:moveTo>
                  <a:lnTo>
                    <a:pt x="6587" y="51167"/>
                  </a:lnTo>
                  <a:lnTo>
                    <a:pt x="24550" y="24526"/>
                  </a:lnTo>
                  <a:lnTo>
                    <a:pt x="51193" y="6578"/>
                  </a:lnTo>
                  <a:lnTo>
                    <a:pt x="83819" y="0"/>
                  </a:lnTo>
                  <a:lnTo>
                    <a:pt x="2138172" y="0"/>
                  </a:lnTo>
                  <a:lnTo>
                    <a:pt x="2170824" y="6578"/>
                  </a:lnTo>
                  <a:lnTo>
                    <a:pt x="2197465" y="24526"/>
                  </a:lnTo>
                  <a:lnTo>
                    <a:pt x="2215413" y="51167"/>
                  </a:lnTo>
                  <a:lnTo>
                    <a:pt x="2221992" y="83820"/>
                  </a:lnTo>
                  <a:lnTo>
                    <a:pt x="2221992" y="754379"/>
                  </a:lnTo>
                  <a:lnTo>
                    <a:pt x="2215413" y="787032"/>
                  </a:lnTo>
                  <a:lnTo>
                    <a:pt x="2197465" y="813673"/>
                  </a:lnTo>
                  <a:lnTo>
                    <a:pt x="2170824" y="831621"/>
                  </a:lnTo>
                  <a:lnTo>
                    <a:pt x="2138172" y="838200"/>
                  </a:lnTo>
                  <a:lnTo>
                    <a:pt x="83819" y="838200"/>
                  </a:lnTo>
                  <a:lnTo>
                    <a:pt x="51193" y="831621"/>
                  </a:lnTo>
                  <a:lnTo>
                    <a:pt x="24550" y="813673"/>
                  </a:lnTo>
                  <a:lnTo>
                    <a:pt x="6587" y="787032"/>
                  </a:lnTo>
                  <a:lnTo>
                    <a:pt x="0" y="754379"/>
                  </a:lnTo>
                  <a:lnTo>
                    <a:pt x="0" y="838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81634" y="1815058"/>
            <a:ext cx="142367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3835">
              <a:lnSpc>
                <a:spcPct val="1201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S-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Strain  (Heat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Killed)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26435" y="1972055"/>
            <a:ext cx="471170" cy="551815"/>
          </a:xfrm>
          <a:custGeom>
            <a:avLst/>
            <a:gdLst/>
            <a:ahLst/>
            <a:cxnLst/>
            <a:rect l="l" t="t" r="r" b="b"/>
            <a:pathLst>
              <a:path w="471169" h="551814">
                <a:moveTo>
                  <a:pt x="235457" y="0"/>
                </a:moveTo>
                <a:lnTo>
                  <a:pt x="235457" y="110363"/>
                </a:lnTo>
                <a:lnTo>
                  <a:pt x="0" y="110363"/>
                </a:lnTo>
                <a:lnTo>
                  <a:pt x="0" y="441325"/>
                </a:lnTo>
                <a:lnTo>
                  <a:pt x="235457" y="441325"/>
                </a:lnTo>
                <a:lnTo>
                  <a:pt x="235457" y="551688"/>
                </a:lnTo>
                <a:lnTo>
                  <a:pt x="470915" y="275844"/>
                </a:lnTo>
                <a:lnTo>
                  <a:pt x="235457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3381755" y="1816607"/>
            <a:ext cx="2247900" cy="864235"/>
            <a:chOff x="3381755" y="1816607"/>
            <a:chExt cx="2247900" cy="864235"/>
          </a:xfrm>
        </p:grpSpPr>
        <p:sp>
          <p:nvSpPr>
            <p:cNvPr id="23" name="object 23"/>
            <p:cNvSpPr/>
            <p:nvPr/>
          </p:nvSpPr>
          <p:spPr>
            <a:xfrm>
              <a:off x="3394709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2138172" y="0"/>
                  </a:moveTo>
                  <a:lnTo>
                    <a:pt x="83819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79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19" y="838200"/>
                  </a:lnTo>
                  <a:lnTo>
                    <a:pt x="2138172" y="838200"/>
                  </a:lnTo>
                  <a:lnTo>
                    <a:pt x="2170824" y="831621"/>
                  </a:lnTo>
                  <a:lnTo>
                    <a:pt x="2197465" y="813673"/>
                  </a:lnTo>
                  <a:lnTo>
                    <a:pt x="2215413" y="787032"/>
                  </a:lnTo>
                  <a:lnTo>
                    <a:pt x="2221991" y="754379"/>
                  </a:lnTo>
                  <a:lnTo>
                    <a:pt x="2221991" y="83820"/>
                  </a:lnTo>
                  <a:lnTo>
                    <a:pt x="2215413" y="51167"/>
                  </a:lnTo>
                  <a:lnTo>
                    <a:pt x="2197465" y="24526"/>
                  </a:lnTo>
                  <a:lnTo>
                    <a:pt x="2170824" y="6578"/>
                  </a:lnTo>
                  <a:lnTo>
                    <a:pt x="2138172" y="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94709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19" y="0"/>
                  </a:lnTo>
                  <a:lnTo>
                    <a:pt x="2138172" y="0"/>
                  </a:lnTo>
                  <a:lnTo>
                    <a:pt x="2170824" y="6578"/>
                  </a:lnTo>
                  <a:lnTo>
                    <a:pt x="2197465" y="24526"/>
                  </a:lnTo>
                  <a:lnTo>
                    <a:pt x="2215413" y="51167"/>
                  </a:lnTo>
                  <a:lnTo>
                    <a:pt x="2221991" y="83820"/>
                  </a:lnTo>
                  <a:lnTo>
                    <a:pt x="2221991" y="754379"/>
                  </a:lnTo>
                  <a:lnTo>
                    <a:pt x="2215413" y="787032"/>
                  </a:lnTo>
                  <a:lnTo>
                    <a:pt x="2197465" y="813673"/>
                  </a:lnTo>
                  <a:lnTo>
                    <a:pt x="2170824" y="831621"/>
                  </a:lnTo>
                  <a:lnTo>
                    <a:pt x="2138172" y="838200"/>
                  </a:lnTo>
                  <a:lnTo>
                    <a:pt x="83819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79"/>
                  </a:lnTo>
                  <a:lnTo>
                    <a:pt x="0" y="838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5836920" y="1972055"/>
            <a:ext cx="471170" cy="551815"/>
          </a:xfrm>
          <a:custGeom>
            <a:avLst/>
            <a:gdLst/>
            <a:ahLst/>
            <a:cxnLst/>
            <a:rect l="l" t="t" r="r" b="b"/>
            <a:pathLst>
              <a:path w="471170" h="551814">
                <a:moveTo>
                  <a:pt x="235457" y="0"/>
                </a:moveTo>
                <a:lnTo>
                  <a:pt x="235457" y="110363"/>
                </a:lnTo>
                <a:lnTo>
                  <a:pt x="0" y="110363"/>
                </a:lnTo>
                <a:lnTo>
                  <a:pt x="0" y="441325"/>
                </a:lnTo>
                <a:lnTo>
                  <a:pt x="235457" y="441325"/>
                </a:lnTo>
                <a:lnTo>
                  <a:pt x="235457" y="551688"/>
                </a:lnTo>
                <a:lnTo>
                  <a:pt x="470915" y="275844"/>
                </a:lnTo>
                <a:lnTo>
                  <a:pt x="235457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492240" y="1816607"/>
            <a:ext cx="2247900" cy="864235"/>
            <a:chOff x="6492240" y="1816607"/>
            <a:chExt cx="2247900" cy="864235"/>
          </a:xfrm>
        </p:grpSpPr>
        <p:sp>
          <p:nvSpPr>
            <p:cNvPr id="27" name="object 27"/>
            <p:cNvSpPr/>
            <p:nvPr/>
          </p:nvSpPr>
          <p:spPr>
            <a:xfrm>
              <a:off x="6505194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2138172" y="0"/>
                  </a:moveTo>
                  <a:lnTo>
                    <a:pt x="83820" y="0"/>
                  </a:lnTo>
                  <a:lnTo>
                    <a:pt x="51167" y="6578"/>
                  </a:lnTo>
                  <a:lnTo>
                    <a:pt x="24526" y="24526"/>
                  </a:lnTo>
                  <a:lnTo>
                    <a:pt x="6578" y="51167"/>
                  </a:lnTo>
                  <a:lnTo>
                    <a:pt x="0" y="83820"/>
                  </a:lnTo>
                  <a:lnTo>
                    <a:pt x="0" y="754379"/>
                  </a:lnTo>
                  <a:lnTo>
                    <a:pt x="6578" y="787032"/>
                  </a:lnTo>
                  <a:lnTo>
                    <a:pt x="24526" y="813673"/>
                  </a:lnTo>
                  <a:lnTo>
                    <a:pt x="51167" y="831621"/>
                  </a:lnTo>
                  <a:lnTo>
                    <a:pt x="83820" y="838200"/>
                  </a:lnTo>
                  <a:lnTo>
                    <a:pt x="2138172" y="838200"/>
                  </a:lnTo>
                  <a:lnTo>
                    <a:pt x="2170824" y="831621"/>
                  </a:lnTo>
                  <a:lnTo>
                    <a:pt x="2197465" y="813673"/>
                  </a:lnTo>
                  <a:lnTo>
                    <a:pt x="2215413" y="787032"/>
                  </a:lnTo>
                  <a:lnTo>
                    <a:pt x="2221991" y="754379"/>
                  </a:lnTo>
                  <a:lnTo>
                    <a:pt x="2221991" y="83820"/>
                  </a:lnTo>
                  <a:lnTo>
                    <a:pt x="2215413" y="51167"/>
                  </a:lnTo>
                  <a:lnTo>
                    <a:pt x="2197465" y="24526"/>
                  </a:lnTo>
                  <a:lnTo>
                    <a:pt x="2170824" y="6578"/>
                  </a:lnTo>
                  <a:lnTo>
                    <a:pt x="2138172" y="0"/>
                  </a:lnTo>
                  <a:close/>
                </a:path>
              </a:pathLst>
            </a:custGeom>
            <a:solidFill>
              <a:srgbClr val="99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05194" y="1829561"/>
              <a:ext cx="2222500" cy="838200"/>
            </a:xfrm>
            <a:custGeom>
              <a:avLst/>
              <a:gdLst/>
              <a:ahLst/>
              <a:cxnLst/>
              <a:rect l="l" t="t" r="r" b="b"/>
              <a:pathLst>
                <a:path w="2222500" h="838200">
                  <a:moveTo>
                    <a:pt x="0" y="83820"/>
                  </a:moveTo>
                  <a:lnTo>
                    <a:pt x="6578" y="51167"/>
                  </a:lnTo>
                  <a:lnTo>
                    <a:pt x="24526" y="24526"/>
                  </a:lnTo>
                  <a:lnTo>
                    <a:pt x="51167" y="6578"/>
                  </a:lnTo>
                  <a:lnTo>
                    <a:pt x="83820" y="0"/>
                  </a:lnTo>
                  <a:lnTo>
                    <a:pt x="2138172" y="0"/>
                  </a:lnTo>
                  <a:lnTo>
                    <a:pt x="2170824" y="6578"/>
                  </a:lnTo>
                  <a:lnTo>
                    <a:pt x="2197465" y="24526"/>
                  </a:lnTo>
                  <a:lnTo>
                    <a:pt x="2215413" y="51167"/>
                  </a:lnTo>
                  <a:lnTo>
                    <a:pt x="2221991" y="83820"/>
                  </a:lnTo>
                  <a:lnTo>
                    <a:pt x="2221991" y="754379"/>
                  </a:lnTo>
                  <a:lnTo>
                    <a:pt x="2215413" y="787032"/>
                  </a:lnTo>
                  <a:lnTo>
                    <a:pt x="2197465" y="813673"/>
                  </a:lnTo>
                  <a:lnTo>
                    <a:pt x="2170824" y="831621"/>
                  </a:lnTo>
                  <a:lnTo>
                    <a:pt x="2138172" y="838200"/>
                  </a:lnTo>
                  <a:lnTo>
                    <a:pt x="83820" y="838200"/>
                  </a:lnTo>
                  <a:lnTo>
                    <a:pt x="51167" y="831621"/>
                  </a:lnTo>
                  <a:lnTo>
                    <a:pt x="24526" y="813673"/>
                  </a:lnTo>
                  <a:lnTo>
                    <a:pt x="6578" y="787032"/>
                  </a:lnTo>
                  <a:lnTo>
                    <a:pt x="0" y="754379"/>
                  </a:lnTo>
                  <a:lnTo>
                    <a:pt x="0" y="8382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503421" y="2058111"/>
            <a:ext cx="46221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188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Injected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mice	Mice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974" y="4674184"/>
            <a:ext cx="823785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i="1" dirty="0">
                <a:solidFill>
                  <a:srgbClr val="161616"/>
                </a:solidFill>
                <a:latin typeface="Arial"/>
                <a:cs typeface="Arial"/>
              </a:rPr>
              <a:t>Conclusion of experiment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- R strain bacteria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transformed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by</a:t>
            </a:r>
            <a:r>
              <a:rPr sz="2000" spc="-17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heat</a:t>
            </a:r>
            <a:endParaRPr sz="20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killed S</a:t>
            </a:r>
            <a:r>
              <a:rPr sz="2000" spc="-1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strain</a:t>
            </a:r>
            <a:endParaRPr sz="20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‘Transforming principle’-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transferred from heat killed S strain which  enabled R strain to synthesize a smooth polysaccharide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coat-</a:t>
            </a:r>
            <a:r>
              <a:rPr sz="2000" spc="-20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Virulent- 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transfer of genetic</a:t>
            </a:r>
            <a:r>
              <a:rPr sz="2000" spc="-10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Biochemical nature of genetic material- not</a:t>
            </a:r>
            <a:r>
              <a:rPr sz="2000" spc="-14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defined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53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44551"/>
            <a:ext cx="8300084" cy="5888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161616"/>
                </a:solidFill>
                <a:latin typeface="Juice ITC"/>
                <a:cs typeface="Juice ITC"/>
              </a:rPr>
              <a:t>Biochemical Characterization </a:t>
            </a:r>
            <a:r>
              <a:rPr sz="2000" dirty="0">
                <a:solidFill>
                  <a:srgbClr val="161616"/>
                </a:solidFill>
                <a:latin typeface="Juice ITC"/>
                <a:cs typeface="Juice ITC"/>
              </a:rPr>
              <a:t>of </a:t>
            </a:r>
            <a:r>
              <a:rPr sz="2000" spc="-5" dirty="0">
                <a:solidFill>
                  <a:srgbClr val="161616"/>
                </a:solidFill>
                <a:latin typeface="Juice ITC"/>
                <a:cs typeface="Juice ITC"/>
              </a:rPr>
              <a:t>Transforming</a:t>
            </a:r>
            <a:r>
              <a:rPr sz="2000" spc="-20" dirty="0">
                <a:solidFill>
                  <a:srgbClr val="161616"/>
                </a:solidFill>
                <a:latin typeface="Juice ITC"/>
                <a:cs typeface="Juice ITC"/>
              </a:rPr>
              <a:t> </a:t>
            </a:r>
            <a:r>
              <a:rPr sz="2000" spc="-5" dirty="0">
                <a:solidFill>
                  <a:srgbClr val="161616"/>
                </a:solidFill>
                <a:latin typeface="Juice ITC"/>
                <a:cs typeface="Juice ITC"/>
              </a:rPr>
              <a:t>Principle</a:t>
            </a:r>
            <a:endParaRPr sz="2000">
              <a:latin typeface="Juice ITC"/>
              <a:cs typeface="Juice IT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Juice ITC"/>
              <a:cs typeface="Juice ITC"/>
            </a:endParaRPr>
          </a:p>
          <a:p>
            <a:pPr marL="355600" marR="43053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Initially genetic material thought as protein until the work of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Oswald  Avery, Colin MacLeod &amp; Maclyn McCarty-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1933-44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They work to determine- </a:t>
            </a:r>
            <a:r>
              <a:rPr sz="2000" spc="-5" dirty="0">
                <a:latin typeface="Arial"/>
                <a:cs typeface="Arial"/>
              </a:rPr>
              <a:t>biochemical nature of ‘transforming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principle’-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Griffith’s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experiment</a:t>
            </a:r>
            <a:endParaRPr sz="2000">
              <a:latin typeface="Arial"/>
              <a:cs typeface="Arial"/>
            </a:endParaRPr>
          </a:p>
          <a:p>
            <a:pPr marL="355600" marR="370205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Their work included- purification of biochemical- protein, DNA,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  from heat killed S strain cells- determine the factor responsible of  transformation of R strain to S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strain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Work </a:t>
            </a:r>
            <a:r>
              <a:rPr sz="2000" dirty="0">
                <a:latin typeface="Arial"/>
                <a:cs typeface="Arial"/>
              </a:rPr>
              <a:t>concluded- DNA </a:t>
            </a:r>
            <a:r>
              <a:rPr sz="2000" spc="-5" dirty="0">
                <a:latin typeface="Arial"/>
                <a:cs typeface="Arial"/>
              </a:rPr>
              <a:t>from </a:t>
            </a:r>
            <a:r>
              <a:rPr sz="2000" dirty="0">
                <a:latin typeface="Arial"/>
                <a:cs typeface="Arial"/>
              </a:rPr>
              <a:t>heat killed S stain bacteria cause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bacteria to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transform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When protein digesting enzymes (proteases) &amp;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digesting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enzyme  </a:t>
            </a:r>
            <a:r>
              <a:rPr sz="2000" spc="5" dirty="0">
                <a:latin typeface="Arial"/>
                <a:cs typeface="Arial"/>
              </a:rPr>
              <a:t>(RNases) </a:t>
            </a:r>
            <a:r>
              <a:rPr sz="2000" dirty="0">
                <a:latin typeface="Arial"/>
                <a:cs typeface="Arial"/>
              </a:rPr>
              <a:t>is </a:t>
            </a:r>
            <a:r>
              <a:rPr sz="2000" spc="-5" dirty="0">
                <a:latin typeface="Arial"/>
                <a:cs typeface="Arial"/>
              </a:rPr>
              <a:t>mixed </a:t>
            </a:r>
            <a:r>
              <a:rPr sz="2000" dirty="0">
                <a:latin typeface="Arial"/>
                <a:cs typeface="Arial"/>
              </a:rPr>
              <a:t>with heat killed S bacteria- transformation of R  bacteria to S bacteria does take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place</a:t>
            </a:r>
            <a:endParaRPr sz="2000">
              <a:latin typeface="Arial"/>
              <a:cs typeface="Arial"/>
            </a:endParaRPr>
          </a:p>
          <a:p>
            <a:pPr marL="355600" marR="455295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Digestion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with DNase- inhibit transformation- suggest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  cause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transformation</a:t>
            </a:r>
            <a:endParaRPr sz="2000">
              <a:latin typeface="Arial"/>
              <a:cs typeface="Arial"/>
            </a:endParaRPr>
          </a:p>
          <a:p>
            <a:pPr marL="355600" marR="89281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They concluded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as hereditary material- not biologist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were  convinced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07" y="139700"/>
            <a:ext cx="8863965" cy="6578600"/>
            <a:chOff x="140207" y="139700"/>
            <a:chExt cx="8863965" cy="6578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27076"/>
              <a:ext cx="8689848" cy="64038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208" y="139699"/>
              <a:ext cx="8863965" cy="6578600"/>
            </a:xfrm>
            <a:custGeom>
              <a:avLst/>
              <a:gdLst/>
              <a:ahLst/>
              <a:cxnLst/>
              <a:rect l="l" t="t" r="r" b="b"/>
              <a:pathLst>
                <a:path w="8863965" h="6578600">
                  <a:moveTo>
                    <a:pt x="8792845" y="71120"/>
                  </a:moveTo>
                  <a:lnTo>
                    <a:pt x="8775192" y="71120"/>
                  </a:lnTo>
                  <a:lnTo>
                    <a:pt x="8775192" y="88900"/>
                  </a:lnTo>
                  <a:lnTo>
                    <a:pt x="8775192" y="6489700"/>
                  </a:lnTo>
                  <a:lnTo>
                    <a:pt x="88392" y="6489700"/>
                  </a:lnTo>
                  <a:lnTo>
                    <a:pt x="88392" y="88900"/>
                  </a:lnTo>
                  <a:lnTo>
                    <a:pt x="8775192" y="88900"/>
                  </a:lnTo>
                  <a:lnTo>
                    <a:pt x="8775192" y="71120"/>
                  </a:lnTo>
                  <a:lnTo>
                    <a:pt x="70713" y="71120"/>
                  </a:lnTo>
                  <a:lnTo>
                    <a:pt x="70713" y="88900"/>
                  </a:lnTo>
                  <a:lnTo>
                    <a:pt x="70713" y="6489700"/>
                  </a:lnTo>
                  <a:lnTo>
                    <a:pt x="70713" y="6507480"/>
                  </a:lnTo>
                  <a:lnTo>
                    <a:pt x="8792845" y="6507480"/>
                  </a:lnTo>
                  <a:lnTo>
                    <a:pt x="8792845" y="6489713"/>
                  </a:lnTo>
                  <a:lnTo>
                    <a:pt x="8792845" y="88900"/>
                  </a:lnTo>
                  <a:lnTo>
                    <a:pt x="8792845" y="71120"/>
                  </a:lnTo>
                  <a:close/>
                </a:path>
                <a:path w="8863965" h="6578600">
                  <a:moveTo>
                    <a:pt x="8863584" y="53594"/>
                  </a:moveTo>
                  <a:lnTo>
                    <a:pt x="8810498" y="53594"/>
                  </a:lnTo>
                  <a:lnTo>
                    <a:pt x="8810498" y="6525057"/>
                  </a:lnTo>
                  <a:lnTo>
                    <a:pt x="8863584" y="6525057"/>
                  </a:lnTo>
                  <a:lnTo>
                    <a:pt x="8863584" y="53594"/>
                  </a:lnTo>
                  <a:close/>
                </a:path>
                <a:path w="8863965" h="6578600">
                  <a:moveTo>
                    <a:pt x="886358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6525260"/>
                  </a:lnTo>
                  <a:lnTo>
                    <a:pt x="0" y="6578600"/>
                  </a:lnTo>
                  <a:lnTo>
                    <a:pt x="8863584" y="6578600"/>
                  </a:lnTo>
                  <a:lnTo>
                    <a:pt x="8863584" y="6525260"/>
                  </a:lnTo>
                  <a:lnTo>
                    <a:pt x="53035" y="6525260"/>
                  </a:lnTo>
                  <a:lnTo>
                    <a:pt x="53035" y="53340"/>
                  </a:lnTo>
                  <a:lnTo>
                    <a:pt x="8863584" y="53340"/>
                  </a:lnTo>
                  <a:lnTo>
                    <a:pt x="88635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50647"/>
            <a:ext cx="769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/>
              <a:t>The </a:t>
            </a:r>
            <a:r>
              <a:rPr lang="en-US" dirty="0" smtClean="0"/>
              <a:t>G</a:t>
            </a:r>
            <a:r>
              <a:rPr smtClean="0"/>
              <a:t>enetic </a:t>
            </a:r>
            <a:r>
              <a:rPr dirty="0"/>
              <a:t>material </a:t>
            </a:r>
            <a:r>
              <a:rPr/>
              <a:t>is</a:t>
            </a:r>
            <a:r>
              <a:rPr spc="-165"/>
              <a:t> </a:t>
            </a:r>
            <a:r>
              <a:rPr lang="en-US" spc="5" dirty="0" smtClean="0"/>
              <a:t>DNA</a:t>
            </a:r>
            <a:endParaRPr spc="5" dirty="0"/>
          </a:p>
        </p:txBody>
      </p:sp>
      <p:sp>
        <p:nvSpPr>
          <p:cNvPr id="3" name="object 3"/>
          <p:cNvSpPr txBox="1"/>
          <p:nvPr/>
        </p:nvSpPr>
        <p:spPr>
          <a:xfrm>
            <a:off x="382727" y="1092453"/>
            <a:ext cx="8053070" cy="4782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6400" marR="62865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Alfred Hershey &amp; Martha Chase </a:t>
            </a:r>
            <a:r>
              <a:rPr sz="2000" spc="5" dirty="0">
                <a:latin typeface="Arial"/>
                <a:cs typeface="Arial"/>
              </a:rPr>
              <a:t>(1952)- </a:t>
            </a:r>
            <a:r>
              <a:rPr sz="2000" dirty="0">
                <a:latin typeface="Arial"/>
                <a:cs typeface="Arial"/>
              </a:rPr>
              <a:t>proved DNA as the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genetic  material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475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Worked with Bacteriophages (virus)- infects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bacteria</a:t>
            </a:r>
            <a:endParaRPr sz="2000">
              <a:latin typeface="Arial"/>
              <a:cs typeface="Arial"/>
            </a:endParaRPr>
          </a:p>
          <a:p>
            <a:pPr marL="406400" marR="22225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Bacteriophage attaches to bacteria &amp; injects its genetic material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  bacteria- </a:t>
            </a:r>
            <a:r>
              <a:rPr sz="2000" spc="-5" dirty="0">
                <a:latin typeface="Arial"/>
                <a:cs typeface="Arial"/>
              </a:rPr>
              <a:t>viral </a:t>
            </a:r>
            <a:r>
              <a:rPr sz="2000" dirty="0">
                <a:latin typeface="Arial"/>
                <a:cs typeface="Arial"/>
              </a:rPr>
              <a:t>genetic material incorporates itself to bacterial </a:t>
            </a:r>
            <a:r>
              <a:rPr sz="2000" spc="5" dirty="0">
                <a:latin typeface="Arial"/>
                <a:cs typeface="Arial"/>
              </a:rPr>
              <a:t>DNA-  </a:t>
            </a:r>
            <a:r>
              <a:rPr sz="2000" dirty="0">
                <a:latin typeface="Arial"/>
                <a:cs typeface="Arial"/>
              </a:rPr>
              <a:t>many new </a:t>
            </a:r>
            <a:r>
              <a:rPr sz="2000" spc="-5" dirty="0">
                <a:latin typeface="Arial"/>
                <a:cs typeface="Arial"/>
              </a:rPr>
              <a:t>viral </a:t>
            </a:r>
            <a:r>
              <a:rPr sz="2000" dirty="0">
                <a:latin typeface="Arial"/>
                <a:cs typeface="Arial"/>
              </a:rPr>
              <a:t>particles are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formed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Hershey &amp; Chase worked to discover- </a:t>
            </a:r>
            <a:r>
              <a:rPr sz="2000" spc="-5" dirty="0">
                <a:latin typeface="Arial"/>
                <a:cs typeface="Arial"/>
              </a:rPr>
              <a:t>whether ‘protein </a:t>
            </a:r>
            <a:r>
              <a:rPr sz="2000" dirty="0">
                <a:latin typeface="Arial"/>
                <a:cs typeface="Arial"/>
              </a:rPr>
              <a:t>or DNA’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4064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virus </a:t>
            </a:r>
            <a:r>
              <a:rPr sz="2000" dirty="0">
                <a:latin typeface="Arial"/>
                <a:cs typeface="Arial"/>
              </a:rPr>
              <a:t>has entered the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Experiment of Hershey &amp;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Chase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Grew some virus on medium containing </a:t>
            </a:r>
            <a:r>
              <a:rPr sz="2000" b="1" spc="-5" dirty="0">
                <a:latin typeface="Arial"/>
                <a:cs typeface="Arial"/>
              </a:rPr>
              <a:t>radioactive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phosphorus</a:t>
            </a:r>
            <a:endParaRPr sz="2000">
              <a:latin typeface="Arial"/>
              <a:cs typeface="Arial"/>
            </a:endParaRPr>
          </a:p>
          <a:p>
            <a:pPr marL="482600">
              <a:lnSpc>
                <a:spcPct val="100000"/>
              </a:lnSpc>
              <a:spcBef>
                <a:spcPts val="480"/>
              </a:spcBef>
            </a:pPr>
            <a:r>
              <a:rPr sz="2000" b="1" spc="10" dirty="0">
                <a:latin typeface="Arial"/>
                <a:cs typeface="Arial"/>
              </a:rPr>
              <a:t>(</a:t>
            </a:r>
            <a:r>
              <a:rPr sz="1950" b="1" spc="15" baseline="25641" dirty="0">
                <a:latin typeface="Arial"/>
                <a:cs typeface="Arial"/>
              </a:rPr>
              <a:t>32 </a:t>
            </a:r>
            <a:r>
              <a:rPr sz="2000" b="1" dirty="0">
                <a:latin typeface="Arial"/>
                <a:cs typeface="Arial"/>
              </a:rPr>
              <a:t>P) </a:t>
            </a:r>
            <a:r>
              <a:rPr sz="2000" dirty="0">
                <a:latin typeface="Arial"/>
                <a:cs typeface="Arial"/>
              </a:rPr>
              <a:t>&amp; some other in medium containing </a:t>
            </a:r>
            <a:r>
              <a:rPr sz="2000" b="1" spc="-5" dirty="0">
                <a:latin typeface="Arial"/>
                <a:cs typeface="Arial"/>
              </a:rPr>
              <a:t>radioactive </a:t>
            </a:r>
            <a:r>
              <a:rPr sz="2000" b="1" dirty="0">
                <a:latin typeface="Arial"/>
                <a:cs typeface="Arial"/>
              </a:rPr>
              <a:t>sulfur </a:t>
            </a:r>
            <a:r>
              <a:rPr sz="2000" b="1" spc="15" dirty="0">
                <a:latin typeface="Arial"/>
                <a:cs typeface="Arial"/>
              </a:rPr>
              <a:t>(</a:t>
            </a:r>
            <a:r>
              <a:rPr sz="1950" b="1" spc="22" baseline="25641" dirty="0">
                <a:latin typeface="Arial"/>
                <a:cs typeface="Arial"/>
              </a:rPr>
              <a:t>35</a:t>
            </a:r>
            <a:r>
              <a:rPr sz="1950" b="1" spc="-247" baseline="2564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S)</a:t>
            </a:r>
            <a:endParaRPr sz="2000">
              <a:latin typeface="Arial"/>
              <a:cs typeface="Arial"/>
            </a:endParaRPr>
          </a:p>
          <a:p>
            <a:pPr marL="406400" marR="400685" indent="-34353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406400" algn="l"/>
                <a:tab pos="407034" algn="l"/>
              </a:tabLst>
            </a:pPr>
            <a:r>
              <a:rPr sz="2000" i="1" dirty="0">
                <a:latin typeface="Arial"/>
                <a:cs typeface="Arial"/>
              </a:rPr>
              <a:t>DNA contains phosphorous &amp; protein does not; likewise </a:t>
            </a:r>
            <a:r>
              <a:rPr sz="2000" i="1" spc="-5" dirty="0">
                <a:latin typeface="Arial"/>
                <a:cs typeface="Arial"/>
              </a:rPr>
              <a:t>Sulfur</a:t>
            </a:r>
            <a:r>
              <a:rPr sz="2000" i="1" spc="-14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is  present in protein not in</a:t>
            </a:r>
            <a:r>
              <a:rPr sz="2000" i="1" spc="-10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53695"/>
            <a:ext cx="8369934" cy="6184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Virus </a:t>
            </a:r>
            <a:r>
              <a:rPr sz="2000" spc="5" dirty="0">
                <a:latin typeface="Arial"/>
                <a:cs typeface="Arial"/>
              </a:rPr>
              <a:t>grown </a:t>
            </a:r>
            <a:r>
              <a:rPr sz="2000" dirty="0">
                <a:latin typeface="Arial"/>
                <a:cs typeface="Arial"/>
              </a:rPr>
              <a:t>in the </a:t>
            </a:r>
            <a:r>
              <a:rPr sz="2000" spc="5" dirty="0">
                <a:latin typeface="Arial"/>
                <a:cs typeface="Arial"/>
              </a:rPr>
              <a:t>presence </a:t>
            </a:r>
            <a:r>
              <a:rPr sz="2000" dirty="0">
                <a:latin typeface="Arial"/>
                <a:cs typeface="Arial"/>
              </a:rPr>
              <a:t>of radioactive </a:t>
            </a:r>
            <a:r>
              <a:rPr sz="2000" spc="-5" dirty="0">
                <a:latin typeface="Arial"/>
                <a:cs typeface="Arial"/>
              </a:rPr>
              <a:t>phosphorus-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radioactive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i="1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not radioactive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Virus- presence of radioactive sulfur- </a:t>
            </a:r>
            <a:r>
              <a:rPr sz="2000" i="1" dirty="0">
                <a:latin typeface="Arial"/>
                <a:cs typeface="Arial"/>
              </a:rPr>
              <a:t>radioactive protein </a:t>
            </a:r>
            <a:r>
              <a:rPr sz="2000" dirty="0">
                <a:latin typeface="Arial"/>
                <a:cs typeface="Arial"/>
              </a:rPr>
              <a:t>not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radioactive  </a:t>
            </a:r>
            <a:r>
              <a:rPr sz="2000" spc="5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355600" marR="178435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Radioactive phages- allowed to attach </a:t>
            </a:r>
            <a:r>
              <a:rPr sz="2000" i="1" dirty="0">
                <a:latin typeface="Arial"/>
                <a:cs typeface="Arial"/>
              </a:rPr>
              <a:t>E. coli </a:t>
            </a:r>
            <a:r>
              <a:rPr sz="2000" dirty="0">
                <a:latin typeface="Arial"/>
                <a:cs typeface="Arial"/>
              </a:rPr>
              <a:t>bacteria to continue the  infection; viral coats </a:t>
            </a:r>
            <a:r>
              <a:rPr sz="2000" spc="5" dirty="0">
                <a:latin typeface="Arial"/>
                <a:cs typeface="Arial"/>
              </a:rPr>
              <a:t>were </a:t>
            </a:r>
            <a:r>
              <a:rPr sz="2000" dirty="0">
                <a:latin typeface="Arial"/>
                <a:cs typeface="Arial"/>
              </a:rPr>
              <a:t>removed from </a:t>
            </a:r>
            <a:r>
              <a:rPr sz="2000" spc="-10" dirty="0">
                <a:latin typeface="Arial"/>
                <a:cs typeface="Arial"/>
              </a:rPr>
              <a:t>bacteria- </a:t>
            </a:r>
            <a:r>
              <a:rPr sz="2000" dirty="0">
                <a:latin typeface="Arial"/>
                <a:cs typeface="Arial"/>
              </a:rPr>
              <a:t>agitating the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culture  in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blender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Virus particles- separated from </a:t>
            </a:r>
            <a:r>
              <a:rPr sz="2000" spc="-5" dirty="0">
                <a:latin typeface="Arial"/>
                <a:cs typeface="Arial"/>
              </a:rPr>
              <a:t>bacteria-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centrifuge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Observation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Bacteria infected with virus with radioactive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were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radioactive,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supernatant- non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radioactive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Bacteria infected with virus with radioactive protein </a:t>
            </a:r>
            <a:r>
              <a:rPr sz="2000" spc="5" dirty="0">
                <a:latin typeface="Arial"/>
                <a:cs typeface="Arial"/>
              </a:rPr>
              <a:t>were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not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i="1" dirty="0">
                <a:latin typeface="Arial"/>
                <a:cs typeface="Arial"/>
              </a:rPr>
              <a:t>radioactive, </a:t>
            </a:r>
            <a:r>
              <a:rPr sz="2000" dirty="0">
                <a:latin typeface="Arial"/>
                <a:cs typeface="Arial"/>
              </a:rPr>
              <a:t>supernatant-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radioactive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Conclusion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i="1" spc="5" dirty="0">
                <a:latin typeface="Arial"/>
                <a:cs typeface="Arial"/>
              </a:rPr>
              <a:t>DNA </a:t>
            </a:r>
            <a:r>
              <a:rPr sz="2000" i="1" dirty="0">
                <a:latin typeface="Arial"/>
                <a:cs typeface="Arial"/>
              </a:rPr>
              <a:t>is the genetic material that is passed from virus to</a:t>
            </a:r>
            <a:r>
              <a:rPr sz="2000" i="1" spc="-11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bacteria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i="1" dirty="0">
                <a:latin typeface="Arial"/>
                <a:cs typeface="Arial"/>
              </a:rPr>
              <a:t>Protein is not the genetic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0791" y="164592"/>
            <a:ext cx="8717280" cy="6583680"/>
            <a:chOff x="240791" y="164592"/>
            <a:chExt cx="8717280" cy="6583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791" y="164592"/>
              <a:ext cx="8717280" cy="65836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99" y="228600"/>
              <a:ext cx="8534400" cy="6400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5749" y="209550"/>
              <a:ext cx="8572500" cy="6438900"/>
            </a:xfrm>
            <a:custGeom>
              <a:avLst/>
              <a:gdLst/>
              <a:ahLst/>
              <a:cxnLst/>
              <a:rect l="l" t="t" r="r" b="b"/>
              <a:pathLst>
                <a:path w="8572500" h="6438900">
                  <a:moveTo>
                    <a:pt x="0" y="6438900"/>
                  </a:moveTo>
                  <a:lnTo>
                    <a:pt x="8572500" y="6438900"/>
                  </a:lnTo>
                  <a:lnTo>
                    <a:pt x="8572500" y="0"/>
                  </a:lnTo>
                  <a:lnTo>
                    <a:pt x="0" y="0"/>
                  </a:lnTo>
                  <a:lnTo>
                    <a:pt x="0" y="64389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152400"/>
            <a:ext cx="10134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Properties </a:t>
            </a:r>
            <a:r>
              <a:rPr spc="-5"/>
              <a:t>of </a:t>
            </a:r>
            <a:r>
              <a:rPr lang="en-US" spc="-5" dirty="0" smtClean="0"/>
              <a:t>G</a:t>
            </a:r>
            <a:r>
              <a:rPr smtClean="0"/>
              <a:t>enetic </a:t>
            </a:r>
            <a:r>
              <a:rPr lang="en-US" dirty="0" smtClean="0"/>
              <a:t>M</a:t>
            </a:r>
            <a:r>
              <a:rPr smtClean="0"/>
              <a:t>aterial </a:t>
            </a:r>
            <a:r>
              <a:rPr spc="5" dirty="0"/>
              <a:t>(DNA </a:t>
            </a:r>
            <a:r>
              <a:rPr/>
              <a:t>vs</a:t>
            </a:r>
            <a:r>
              <a:rPr spc="-175"/>
              <a:t> </a:t>
            </a:r>
            <a:r>
              <a:rPr lang="en-US" spc="-175" dirty="0" smtClean="0"/>
              <a:t>RNA</a:t>
            </a:r>
            <a:r>
              <a:rPr smtClean="0"/>
              <a:t>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07340" y="955903"/>
            <a:ext cx="8269605" cy="50253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Experiment of Hershey &amp; Chase- proved DNA acts as genetic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Subsequent studies showed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as genetic material of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viruses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( </a:t>
            </a:r>
            <a:r>
              <a:rPr sz="2000" spc="-5" dirty="0">
                <a:latin typeface="Arial"/>
                <a:cs typeface="Arial"/>
              </a:rPr>
              <a:t>Eg. </a:t>
            </a:r>
            <a:r>
              <a:rPr sz="2000" dirty="0">
                <a:latin typeface="Arial"/>
                <a:cs typeface="Arial"/>
              </a:rPr>
              <a:t>Tobacco Mosaic Virus, QB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Bacteriophage)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 molecule to act as genetic material have following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criteria: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It should be able to generate its replica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</a:t>
            </a:r>
            <a:r>
              <a:rPr sz="2000" b="1" spc="-5" dirty="0">
                <a:latin typeface="Arial"/>
                <a:cs typeface="Arial"/>
              </a:rPr>
              <a:t>Replication</a:t>
            </a:r>
            <a:r>
              <a:rPr sz="2000" spc="-5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It should chemically &amp; structurally be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stable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Provide the scope for slow changes </a:t>
            </a:r>
            <a:r>
              <a:rPr sz="2000" spc="-5" dirty="0">
                <a:latin typeface="Arial"/>
                <a:cs typeface="Arial"/>
              </a:rPr>
              <a:t>(mutation)- </a:t>
            </a:r>
            <a:r>
              <a:rPr sz="2000" dirty="0">
                <a:latin typeface="Arial"/>
                <a:cs typeface="Arial"/>
              </a:rPr>
              <a:t>required for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evolution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Should </a:t>
            </a:r>
            <a:r>
              <a:rPr sz="2000" spc="-5" dirty="0">
                <a:latin typeface="Arial"/>
                <a:cs typeface="Arial"/>
              </a:rPr>
              <a:t>be </a:t>
            </a:r>
            <a:r>
              <a:rPr sz="2000" dirty="0">
                <a:latin typeface="Arial"/>
                <a:cs typeface="Arial"/>
              </a:rPr>
              <a:t>able to express </a:t>
            </a:r>
            <a:r>
              <a:rPr sz="2000" spc="-5" dirty="0">
                <a:latin typeface="Arial"/>
                <a:cs typeface="Arial"/>
              </a:rPr>
              <a:t>itself in </a:t>
            </a:r>
            <a:r>
              <a:rPr sz="2000" dirty="0">
                <a:latin typeface="Arial"/>
                <a:cs typeface="Arial"/>
              </a:rPr>
              <a:t>the form </a:t>
            </a:r>
            <a:r>
              <a:rPr sz="2000" spc="-5" dirty="0">
                <a:latin typeface="Arial"/>
                <a:cs typeface="Arial"/>
              </a:rPr>
              <a:t>of ‘Mendelian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Characters’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Replication: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Replication refer to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duplications</a:t>
            </a:r>
            <a:endParaRPr sz="2000">
              <a:latin typeface="Arial"/>
              <a:cs typeface="Arial"/>
            </a:endParaRPr>
          </a:p>
          <a:p>
            <a:pPr marL="355600" marR="14097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Nucleic acids </a:t>
            </a:r>
            <a:r>
              <a:rPr sz="2000" spc="5" dirty="0">
                <a:latin typeface="Arial"/>
                <a:cs typeface="Arial"/>
              </a:rPr>
              <a:t>(DNA </a:t>
            </a:r>
            <a:r>
              <a:rPr sz="2000" dirty="0">
                <a:latin typeface="Arial"/>
                <a:cs typeface="Arial"/>
              </a:rPr>
              <a:t>&amp; </a:t>
            </a:r>
            <a:r>
              <a:rPr sz="2000" spc="5" dirty="0">
                <a:latin typeface="Arial"/>
                <a:cs typeface="Arial"/>
              </a:rPr>
              <a:t>RNA)- </a:t>
            </a:r>
            <a:r>
              <a:rPr sz="2000" dirty="0">
                <a:latin typeface="Arial"/>
                <a:cs typeface="Arial"/>
              </a:rPr>
              <a:t>ability to duplicate due to </a:t>
            </a:r>
            <a:r>
              <a:rPr sz="2000" i="1" dirty="0">
                <a:latin typeface="Arial"/>
                <a:cs typeface="Arial"/>
              </a:rPr>
              <a:t>base pairing</a:t>
            </a:r>
            <a:r>
              <a:rPr sz="2000" i="1" spc="-20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&amp;  Complementarity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Other biomolecule (protein) cannot undergo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duplication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16879"/>
            <a:ext cx="8160384" cy="61842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spc="-5" dirty="0">
                <a:latin typeface="Arial"/>
                <a:cs typeface="Arial"/>
              </a:rPr>
              <a:t>Stability: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Genetic material should be stable- should not change with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i="1" dirty="0">
                <a:latin typeface="Arial"/>
                <a:cs typeface="Arial"/>
              </a:rPr>
              <a:t>stages of </a:t>
            </a:r>
            <a:r>
              <a:rPr sz="2000" i="1" spc="-5" dirty="0">
                <a:latin typeface="Arial"/>
                <a:cs typeface="Arial"/>
              </a:rPr>
              <a:t>life </a:t>
            </a:r>
            <a:r>
              <a:rPr sz="2000" i="1" spc="5" dirty="0">
                <a:latin typeface="Arial"/>
                <a:cs typeface="Arial"/>
              </a:rPr>
              <a:t>cycle</a:t>
            </a:r>
            <a:r>
              <a:rPr sz="2000" spc="5" dirty="0">
                <a:latin typeface="Arial"/>
                <a:cs typeface="Arial"/>
              </a:rPr>
              <a:t>, </a:t>
            </a:r>
            <a:r>
              <a:rPr sz="2000" i="1" dirty="0">
                <a:latin typeface="Arial"/>
                <a:cs typeface="Arial"/>
              </a:rPr>
              <a:t>age, change in</a:t>
            </a:r>
            <a:r>
              <a:rPr sz="2000" i="1" spc="-12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physiology</a:t>
            </a:r>
            <a:endParaRPr sz="2000">
              <a:latin typeface="Arial"/>
              <a:cs typeface="Arial"/>
            </a:endParaRPr>
          </a:p>
          <a:p>
            <a:pPr marL="355600" marR="9271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Stability of </a:t>
            </a:r>
            <a:r>
              <a:rPr sz="2000" dirty="0">
                <a:latin typeface="Arial"/>
                <a:cs typeface="Arial"/>
              </a:rPr>
              <a:t>genetic material was </a:t>
            </a:r>
            <a:r>
              <a:rPr sz="2000" spc="-5" dirty="0">
                <a:latin typeface="Arial"/>
                <a:cs typeface="Arial"/>
              </a:rPr>
              <a:t>evident with </a:t>
            </a:r>
            <a:r>
              <a:rPr sz="2000" dirty="0">
                <a:latin typeface="Arial"/>
                <a:cs typeface="Arial"/>
              </a:rPr>
              <a:t>Griffith’s ‘transforming  </a:t>
            </a:r>
            <a:r>
              <a:rPr sz="2000" spc="-5" dirty="0">
                <a:latin typeface="Arial"/>
                <a:cs typeface="Arial"/>
              </a:rPr>
              <a:t>principle’- heat </a:t>
            </a:r>
            <a:r>
              <a:rPr sz="2000" dirty="0">
                <a:latin typeface="Arial"/>
                <a:cs typeface="Arial"/>
              </a:rPr>
              <a:t>killed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bacteria </a:t>
            </a:r>
            <a:r>
              <a:rPr sz="2000" spc="-5" dirty="0">
                <a:latin typeface="Arial"/>
                <a:cs typeface="Arial"/>
              </a:rPr>
              <a:t>but didn’t </a:t>
            </a:r>
            <a:r>
              <a:rPr sz="2000" dirty="0">
                <a:latin typeface="Arial"/>
                <a:cs typeface="Arial"/>
              </a:rPr>
              <a:t>destroy the properties </a:t>
            </a:r>
            <a:r>
              <a:rPr sz="2000" spc="-5" dirty="0">
                <a:latin typeface="Arial"/>
                <a:cs typeface="Arial"/>
              </a:rPr>
              <a:t>of  </a:t>
            </a:r>
            <a:r>
              <a:rPr sz="2000" dirty="0">
                <a:latin typeface="Arial"/>
                <a:cs typeface="Arial"/>
              </a:rPr>
              <a:t>genetic material- can be explained as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strands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(complementary)  separate when heated &amp; pair again at appropriate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conditions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RNA- </a:t>
            </a:r>
            <a:r>
              <a:rPr sz="2000" spc="-5" dirty="0">
                <a:latin typeface="Arial"/>
                <a:cs typeface="Arial"/>
              </a:rPr>
              <a:t>2’ </a:t>
            </a:r>
            <a:r>
              <a:rPr sz="2000" dirty="0">
                <a:latin typeface="Arial"/>
                <a:cs typeface="Arial"/>
              </a:rPr>
              <a:t>OH </a:t>
            </a:r>
            <a:r>
              <a:rPr sz="2000" spc="-5" dirty="0">
                <a:latin typeface="Arial"/>
                <a:cs typeface="Arial"/>
              </a:rPr>
              <a:t>group at every nucleotide is </a:t>
            </a:r>
            <a:r>
              <a:rPr sz="2000" dirty="0">
                <a:latin typeface="Arial"/>
                <a:cs typeface="Arial"/>
              </a:rPr>
              <a:t>reactive- RNA labile &amp; easily  degradable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RNA </a:t>
            </a:r>
            <a:r>
              <a:rPr sz="2000" spc="-5" dirty="0">
                <a:latin typeface="Arial"/>
                <a:cs typeface="Arial"/>
              </a:rPr>
              <a:t>is </a:t>
            </a:r>
            <a:r>
              <a:rPr sz="2000" dirty="0">
                <a:latin typeface="Arial"/>
                <a:cs typeface="Arial"/>
              </a:rPr>
              <a:t>known to be catalytic-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reactive</a:t>
            </a:r>
            <a:endParaRPr sz="2000">
              <a:latin typeface="Arial"/>
              <a:cs typeface="Arial"/>
            </a:endParaRPr>
          </a:p>
          <a:p>
            <a:pPr marL="355600" marR="33401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DNA- chemically less reactive &amp; structurally more stable than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  which makes DNA better genetic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Presence of </a:t>
            </a:r>
            <a:r>
              <a:rPr sz="2000" i="1" dirty="0">
                <a:latin typeface="Arial"/>
                <a:cs typeface="Arial"/>
              </a:rPr>
              <a:t>Thymine </a:t>
            </a:r>
            <a:r>
              <a:rPr sz="2000" dirty="0">
                <a:latin typeface="Arial"/>
                <a:cs typeface="Arial"/>
              </a:rPr>
              <a:t>in place of Uracil- adds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stability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Mutation: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Both </a:t>
            </a:r>
            <a:r>
              <a:rPr sz="2000" dirty="0">
                <a:latin typeface="Arial"/>
                <a:cs typeface="Arial"/>
              </a:rPr>
              <a:t>DNA &amp; RNA-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mutate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RNA- unstable mutate faster; Virus with RNA genome- shorter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life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span- prone to mutation &amp;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evolve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250647"/>
            <a:ext cx="8227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Deoxyribonucleic </a:t>
            </a:r>
            <a:r>
              <a:rPr spc="5" dirty="0">
                <a:solidFill>
                  <a:srgbClr val="000000"/>
                </a:solidFill>
              </a:rPr>
              <a:t>acid</a:t>
            </a:r>
            <a:r>
              <a:rPr spc="-130" dirty="0">
                <a:solidFill>
                  <a:srgbClr val="000000"/>
                </a:solidFill>
              </a:rPr>
              <a:t> </a:t>
            </a:r>
            <a:r>
              <a:rPr spc="5" dirty="0">
                <a:solidFill>
                  <a:srgbClr val="000000"/>
                </a:solidFill>
              </a:rPr>
              <a:t>[DNA]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3840" y="1064593"/>
            <a:ext cx="8331834" cy="490283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419100" indent="-342900">
              <a:lnSpc>
                <a:spcPct val="100000"/>
              </a:lnSpc>
              <a:spcBef>
                <a:spcPts val="1295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dirty="0">
                <a:latin typeface="Arial"/>
                <a:cs typeface="Arial"/>
              </a:rPr>
              <a:t>Genetic material of all </a:t>
            </a:r>
            <a:r>
              <a:rPr sz="2000" spc="-5" dirty="0">
                <a:latin typeface="Arial"/>
                <a:cs typeface="Arial"/>
              </a:rPr>
              <a:t>living </a:t>
            </a:r>
            <a:r>
              <a:rPr sz="2000" dirty="0">
                <a:latin typeface="Arial"/>
                <a:cs typeface="Arial"/>
              </a:rPr>
              <a:t>organisms- carries the coded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  <a:p>
            <a:pPr marL="4191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from one generation to another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generation.</a:t>
            </a:r>
            <a:endParaRPr sz="2000">
              <a:latin typeface="Arial"/>
              <a:cs typeface="Arial"/>
            </a:endParaRPr>
          </a:p>
          <a:p>
            <a:pPr marL="419100" marR="332740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dirty="0">
                <a:latin typeface="Arial"/>
                <a:cs typeface="Arial"/>
              </a:rPr>
              <a:t>In eukaryotic cell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is found nucleus. It is the chief component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chromosomes.</a:t>
            </a:r>
            <a:endParaRPr sz="2000">
              <a:latin typeface="Arial"/>
              <a:cs typeface="Arial"/>
            </a:endParaRPr>
          </a:p>
          <a:p>
            <a:pPr marL="4191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also found in the mitochondria and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chloroplasts</a:t>
            </a:r>
            <a:endParaRPr sz="2000">
              <a:latin typeface="Arial"/>
              <a:cs typeface="Arial"/>
            </a:endParaRPr>
          </a:p>
          <a:p>
            <a:pPr marL="419100" indent="-342900">
              <a:lnSpc>
                <a:spcPct val="100000"/>
              </a:lnSpc>
              <a:spcBef>
                <a:spcPts val="1685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dirty="0">
                <a:latin typeface="Arial"/>
                <a:cs typeface="Arial"/>
              </a:rPr>
              <a:t>Long polymer of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deoxyribonucleotides.</a:t>
            </a:r>
            <a:endParaRPr sz="2000">
              <a:latin typeface="Arial"/>
              <a:cs typeface="Arial"/>
            </a:endParaRPr>
          </a:p>
          <a:p>
            <a:pPr marL="4191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dirty="0">
                <a:latin typeface="Arial"/>
                <a:cs typeface="Arial"/>
              </a:rPr>
              <a:t>Length of the DNA - number of nucleotides or pair of nucleotide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(base</a:t>
            </a:r>
            <a:endParaRPr sz="2000">
              <a:latin typeface="Arial"/>
              <a:cs typeface="Arial"/>
            </a:endParaRPr>
          </a:p>
          <a:p>
            <a:pPr marL="4191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pairs)</a:t>
            </a:r>
            <a:endParaRPr sz="2000">
              <a:latin typeface="Arial"/>
              <a:cs typeface="Arial"/>
            </a:endParaRPr>
          </a:p>
          <a:p>
            <a:pPr marL="419100" marR="184785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418465" algn="l"/>
                <a:tab pos="419100" algn="l"/>
              </a:tabLst>
            </a:pPr>
            <a:r>
              <a:rPr sz="2000" dirty="0">
                <a:latin typeface="Arial"/>
                <a:cs typeface="Arial"/>
              </a:rPr>
              <a:t>Eg. Bacteriophage- ɸ 174- 5386 nucleotides, Bacteriophage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lambda-  48502 base pair (bp), human DNA- 3.3 X </a:t>
            </a:r>
            <a:r>
              <a:rPr sz="2000" spc="5" dirty="0">
                <a:latin typeface="Arial"/>
                <a:cs typeface="Arial"/>
              </a:rPr>
              <a:t>10</a:t>
            </a:r>
            <a:r>
              <a:rPr sz="1950" spc="7" baseline="25641" dirty="0">
                <a:latin typeface="Arial"/>
                <a:cs typeface="Arial"/>
              </a:rPr>
              <a:t>9</a:t>
            </a:r>
            <a:r>
              <a:rPr sz="1950" spc="37" baseline="2564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bp.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406095"/>
            <a:ext cx="49358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Protein 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Synthesis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( Genetic</a:t>
            </a:r>
            <a:r>
              <a:rPr sz="20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Expression):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772413"/>
            <a:ext cx="7451090" cy="3575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RNA directly codes for synthesis of protein- express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characters  </a:t>
            </a:r>
            <a:r>
              <a:rPr sz="2000" dirty="0">
                <a:latin typeface="Arial"/>
                <a:cs typeface="Arial"/>
              </a:rPr>
              <a:t>easily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DNA- dependent on RNA </a:t>
            </a:r>
            <a:r>
              <a:rPr sz="2000" spc="-5" dirty="0">
                <a:latin typeface="Arial"/>
                <a:cs typeface="Arial"/>
              </a:rPr>
              <a:t>for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synthesis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Protein synthesis machinery- evolved around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Latha"/>
                <a:cs typeface="Latha"/>
              </a:rPr>
              <a:t>Conclusion</a:t>
            </a:r>
            <a:endParaRPr sz="2400">
              <a:latin typeface="Latha"/>
              <a:cs typeface="Latha"/>
            </a:endParaRPr>
          </a:p>
          <a:p>
            <a:pPr marL="355600" indent="-343535">
              <a:lnSpc>
                <a:spcPct val="100000"/>
              </a:lnSpc>
              <a:spcBef>
                <a:spcPts val="72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&amp; RNA- function as genetic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material</a:t>
            </a:r>
            <a:endParaRPr sz="2000">
              <a:latin typeface="Arial"/>
              <a:cs typeface="Arial"/>
            </a:endParaRPr>
          </a:p>
          <a:p>
            <a:pPr marL="355600" marR="76454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being more stable preferred as </a:t>
            </a:r>
            <a:r>
              <a:rPr sz="2000" b="1" i="1" dirty="0">
                <a:latin typeface="Arial"/>
                <a:cs typeface="Arial"/>
              </a:rPr>
              <a:t>storage of</a:t>
            </a:r>
            <a:r>
              <a:rPr sz="2000" b="1" i="1" spc="-15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genetic  information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RNA- </a:t>
            </a:r>
            <a:r>
              <a:rPr sz="2000" b="1" i="1" dirty="0">
                <a:latin typeface="Arial"/>
                <a:cs typeface="Arial"/>
              </a:rPr>
              <a:t>transmission of genetic</a:t>
            </a:r>
            <a:r>
              <a:rPr sz="2000" b="1" i="1" spc="-10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403605"/>
            <a:ext cx="8455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5" smtClean="0"/>
              <a:t>R</a:t>
            </a:r>
            <a:r>
              <a:rPr lang="en-US" spc="5" dirty="0" smtClean="0"/>
              <a:t>NA W</a:t>
            </a:r>
            <a:r>
              <a:rPr smtClean="0"/>
              <a:t>orld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9740" y="1112265"/>
            <a:ext cx="7908925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What is the first genetic material? DNA /</a:t>
            </a:r>
            <a:r>
              <a:rPr sz="2000" b="1" spc="-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Evidences suggests essential </a:t>
            </a:r>
            <a:r>
              <a:rPr sz="2000" spc="-5" dirty="0">
                <a:latin typeface="Arial"/>
                <a:cs typeface="Arial"/>
              </a:rPr>
              <a:t>life </a:t>
            </a:r>
            <a:r>
              <a:rPr sz="2000" dirty="0">
                <a:latin typeface="Arial"/>
                <a:cs typeface="Arial"/>
              </a:rPr>
              <a:t>processes like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metabolism,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i="1" dirty="0">
                <a:latin typeface="Arial"/>
                <a:cs typeface="Arial"/>
              </a:rPr>
              <a:t>translation &amp; splicing </a:t>
            </a:r>
            <a:r>
              <a:rPr sz="2000" dirty="0">
                <a:latin typeface="Arial"/>
                <a:cs typeface="Arial"/>
              </a:rPr>
              <a:t>evolved around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RNA- genetic material in organism like Virus, also </a:t>
            </a:r>
            <a:r>
              <a:rPr sz="2000" i="1" dirty="0">
                <a:latin typeface="Arial"/>
                <a:cs typeface="Arial"/>
              </a:rPr>
              <a:t>Catalyst of</a:t>
            </a:r>
            <a:r>
              <a:rPr sz="2000" i="1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some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biochemical reactions in living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systems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But as catalyst- unstable </a:t>
            </a:r>
            <a:r>
              <a:rPr sz="2000" spc="-5" dirty="0">
                <a:latin typeface="Arial"/>
                <a:cs typeface="Arial"/>
              </a:rPr>
              <a:t>due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spc="-5" dirty="0">
                <a:latin typeface="Arial"/>
                <a:cs typeface="Arial"/>
              </a:rPr>
              <a:t>reactive 2’- </a:t>
            </a:r>
            <a:r>
              <a:rPr sz="2000" dirty="0">
                <a:latin typeface="Arial"/>
                <a:cs typeface="Arial"/>
              </a:rPr>
              <a:t>OH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DNA has evolved from RNA with some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modifications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Modifications include- </a:t>
            </a:r>
            <a:r>
              <a:rPr sz="2000" b="1" dirty="0">
                <a:latin typeface="Arial"/>
                <a:cs typeface="Arial"/>
              </a:rPr>
              <a:t>double stranded nature &amp;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complementary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Arial"/>
                <a:cs typeface="Arial"/>
              </a:rPr>
              <a:t>strand</a:t>
            </a:r>
            <a:r>
              <a:rPr sz="2000" dirty="0">
                <a:latin typeface="Arial"/>
                <a:cs typeface="Arial"/>
              </a:rPr>
              <a:t>- resist the changes by evolving the process of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repair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88747"/>
            <a:ext cx="7846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5" dirty="0" smtClean="0"/>
              <a:t>R</a:t>
            </a:r>
            <a:r>
              <a:rPr b="1" spc="-5" smtClean="0"/>
              <a:t>eplication</a:t>
            </a:r>
            <a:endParaRPr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1092453"/>
            <a:ext cx="8051165" cy="4721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5433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25450" algn="l"/>
                <a:tab pos="426084" algn="l"/>
              </a:tabLst>
            </a:pPr>
            <a:r>
              <a:rPr dirty="0"/>
              <a:t>	</a:t>
            </a:r>
            <a:r>
              <a:rPr sz="2000" dirty="0">
                <a:latin typeface="Arial"/>
                <a:cs typeface="Arial"/>
              </a:rPr>
              <a:t>“It </a:t>
            </a:r>
            <a:r>
              <a:rPr sz="2000" spc="-5" dirty="0">
                <a:latin typeface="Arial"/>
                <a:cs typeface="Arial"/>
              </a:rPr>
              <a:t>is </a:t>
            </a:r>
            <a:r>
              <a:rPr sz="2000" dirty="0">
                <a:latin typeface="Arial"/>
                <a:cs typeface="Arial"/>
              </a:rPr>
              <a:t>the process </a:t>
            </a:r>
            <a:r>
              <a:rPr sz="2000" spc="-5" dirty="0">
                <a:latin typeface="Arial"/>
                <a:cs typeface="Arial"/>
              </a:rPr>
              <a:t>by </a:t>
            </a:r>
            <a:r>
              <a:rPr sz="2000" dirty="0">
                <a:latin typeface="Arial"/>
                <a:cs typeface="Arial"/>
              </a:rPr>
              <a:t>which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produces the exact copies </a:t>
            </a:r>
            <a:r>
              <a:rPr sz="2000" spc="-5" dirty="0">
                <a:latin typeface="Arial"/>
                <a:cs typeface="Arial"/>
              </a:rPr>
              <a:t>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original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DNA."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Replication takes place during </a:t>
            </a:r>
            <a:r>
              <a:rPr sz="2000" spc="-25" dirty="0">
                <a:latin typeface="Arial"/>
                <a:cs typeface="Arial"/>
              </a:rPr>
              <a:t>S- </a:t>
            </a:r>
            <a:r>
              <a:rPr sz="2000" dirty="0">
                <a:latin typeface="Arial"/>
                <a:cs typeface="Arial"/>
              </a:rPr>
              <a:t>phase of cell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cycle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Proposed by Watson and Crick following the double helical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structure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Watson &amp; Crick’s original statement (1953)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states:</a:t>
            </a:r>
            <a:endParaRPr sz="2000">
              <a:latin typeface="Arial"/>
              <a:cs typeface="Arial"/>
            </a:endParaRPr>
          </a:p>
          <a:p>
            <a:pPr marL="12700" marR="29845" indent="278765">
              <a:lnSpc>
                <a:spcPct val="100000"/>
              </a:lnSpc>
              <a:spcBef>
                <a:spcPts val="480"/>
              </a:spcBef>
            </a:pPr>
            <a:r>
              <a:rPr sz="2000" i="1" dirty="0">
                <a:latin typeface="Arial"/>
                <a:cs typeface="Arial"/>
              </a:rPr>
              <a:t>“It was </a:t>
            </a:r>
            <a:r>
              <a:rPr sz="2000" i="1" spc="-5" dirty="0">
                <a:latin typeface="Arial"/>
                <a:cs typeface="Arial"/>
              </a:rPr>
              <a:t>not </a:t>
            </a:r>
            <a:r>
              <a:rPr sz="2000" i="1" dirty="0">
                <a:latin typeface="Arial"/>
                <a:cs typeface="Arial"/>
              </a:rPr>
              <a:t>escaped </a:t>
            </a:r>
            <a:r>
              <a:rPr sz="2000" i="1" spc="-5" dirty="0">
                <a:latin typeface="Arial"/>
                <a:cs typeface="Arial"/>
              </a:rPr>
              <a:t>our notice </a:t>
            </a:r>
            <a:r>
              <a:rPr sz="2000" i="1" dirty="0">
                <a:latin typeface="Arial"/>
                <a:cs typeface="Arial"/>
              </a:rPr>
              <a:t>that the </a:t>
            </a:r>
            <a:r>
              <a:rPr sz="2000" i="1" spc="-5" dirty="0">
                <a:latin typeface="Arial"/>
                <a:cs typeface="Arial"/>
              </a:rPr>
              <a:t>specific pairing </a:t>
            </a:r>
            <a:r>
              <a:rPr sz="2000" i="1" spc="5" dirty="0">
                <a:latin typeface="Arial"/>
                <a:cs typeface="Arial"/>
              </a:rPr>
              <a:t>we </a:t>
            </a:r>
            <a:r>
              <a:rPr sz="2000" i="1" dirty="0">
                <a:latin typeface="Arial"/>
                <a:cs typeface="Arial"/>
              </a:rPr>
              <a:t>have  postulated </a:t>
            </a:r>
            <a:r>
              <a:rPr sz="2000" i="1" spc="-5" dirty="0">
                <a:latin typeface="Arial"/>
                <a:cs typeface="Arial"/>
              </a:rPr>
              <a:t>immediately </a:t>
            </a:r>
            <a:r>
              <a:rPr sz="2000" i="1" dirty="0">
                <a:latin typeface="Arial"/>
                <a:cs typeface="Arial"/>
              </a:rPr>
              <a:t>suggests a possible copying mechanism for</a:t>
            </a:r>
            <a:r>
              <a:rPr sz="2000" i="1" spc="-13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the  genetic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material”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They suggested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spc="-5" dirty="0">
                <a:latin typeface="Arial"/>
                <a:cs typeface="Arial"/>
              </a:rPr>
              <a:t>replication- </a:t>
            </a:r>
            <a:r>
              <a:rPr sz="2000" b="1" spc="-5" dirty="0">
                <a:latin typeface="Arial"/>
                <a:cs typeface="Arial"/>
              </a:rPr>
              <a:t>Semi- conservative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method</a:t>
            </a:r>
            <a:endParaRPr sz="2000">
              <a:latin typeface="Arial"/>
              <a:cs typeface="Arial"/>
            </a:endParaRPr>
          </a:p>
          <a:p>
            <a:pPr marL="355600" marR="10604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Described </a:t>
            </a:r>
            <a:r>
              <a:rPr sz="2000" dirty="0">
                <a:latin typeface="Arial"/>
                <a:cs typeface="Arial"/>
              </a:rPr>
              <a:t>process- two DNA strand separate &amp; act as </a:t>
            </a:r>
            <a:r>
              <a:rPr sz="2000" i="1" spc="-5" dirty="0">
                <a:latin typeface="Arial"/>
                <a:cs typeface="Arial"/>
              </a:rPr>
              <a:t>template </a:t>
            </a:r>
            <a:r>
              <a:rPr sz="2000" dirty="0">
                <a:latin typeface="Arial"/>
                <a:cs typeface="Arial"/>
              </a:rPr>
              <a:t>for  synthesis of new complementary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spc="-10" dirty="0">
                <a:latin typeface="Arial"/>
                <a:cs typeface="Arial"/>
              </a:rPr>
              <a:t>strand- </a:t>
            </a:r>
            <a:r>
              <a:rPr sz="2000" dirty="0">
                <a:latin typeface="Arial"/>
                <a:cs typeface="Arial"/>
              </a:rPr>
              <a:t>complementary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base  </a:t>
            </a:r>
            <a:r>
              <a:rPr sz="2000" dirty="0">
                <a:latin typeface="Arial"/>
                <a:cs typeface="Arial"/>
              </a:rPr>
              <a:t>parind</a:t>
            </a:r>
            <a:endParaRPr sz="2000">
              <a:latin typeface="Arial"/>
              <a:cs typeface="Arial"/>
            </a:endParaRPr>
          </a:p>
          <a:p>
            <a:pPr marL="355600" marR="32067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New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molecule formed </a:t>
            </a:r>
            <a:r>
              <a:rPr sz="2000" spc="-10" dirty="0">
                <a:latin typeface="Arial"/>
                <a:cs typeface="Arial"/>
              </a:rPr>
              <a:t>have- </a:t>
            </a:r>
            <a:r>
              <a:rPr sz="2000" i="1" dirty="0">
                <a:latin typeface="Arial"/>
                <a:cs typeface="Arial"/>
              </a:rPr>
              <a:t>one parental DNA strand &amp;</a:t>
            </a:r>
            <a:r>
              <a:rPr sz="2000" i="1" spc="-12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one  newly synthesized daughter </a:t>
            </a:r>
            <a:r>
              <a:rPr sz="2000" i="1" spc="5" dirty="0">
                <a:latin typeface="Arial"/>
                <a:cs typeface="Arial"/>
              </a:rPr>
              <a:t>DNA</a:t>
            </a:r>
            <a:r>
              <a:rPr sz="2000" i="1" spc="-7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498" y="152400"/>
            <a:ext cx="870590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5" smtClean="0"/>
              <a:t>D</a:t>
            </a:r>
            <a:r>
              <a:rPr lang="en-US" spc="5" dirty="0" smtClean="0"/>
              <a:t>NA</a:t>
            </a:r>
            <a:r>
              <a:rPr spc="5" smtClean="0"/>
              <a:t> </a:t>
            </a:r>
            <a:r>
              <a:rPr spc="-10" dirty="0"/>
              <a:t>Replication</a:t>
            </a:r>
            <a:r>
              <a:rPr spc="-90" dirty="0"/>
              <a:t> </a:t>
            </a:r>
            <a:r>
              <a:rPr spc="5" dirty="0"/>
              <a:t>Pattern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0293" y="821434"/>
            <a:ext cx="9060180" cy="6036945"/>
            <a:chOff x="50293" y="821434"/>
            <a:chExt cx="9060180" cy="6036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3" y="821434"/>
              <a:ext cx="9060180" cy="6036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" y="885442"/>
              <a:ext cx="8877300" cy="58963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5250" y="866392"/>
              <a:ext cx="8915400" cy="5934710"/>
            </a:xfrm>
            <a:custGeom>
              <a:avLst/>
              <a:gdLst/>
              <a:ahLst/>
              <a:cxnLst/>
              <a:rect l="l" t="t" r="r" b="b"/>
              <a:pathLst>
                <a:path w="8915400" h="5934709">
                  <a:moveTo>
                    <a:pt x="0" y="5934456"/>
                  </a:moveTo>
                  <a:lnTo>
                    <a:pt x="8915400" y="5934456"/>
                  </a:lnTo>
                  <a:lnTo>
                    <a:pt x="8915400" y="0"/>
                  </a:lnTo>
                  <a:lnTo>
                    <a:pt x="0" y="0"/>
                  </a:lnTo>
                  <a:lnTo>
                    <a:pt x="0" y="593445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" y="624077"/>
            <a:ext cx="114300" cy="1264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" y="2452877"/>
            <a:ext cx="114300" cy="1264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40" y="4738878"/>
            <a:ext cx="114300" cy="1264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6523" y="329136"/>
            <a:ext cx="6000750" cy="642747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Conservative</a:t>
            </a:r>
            <a:r>
              <a:rPr sz="2000" b="1" i="1" u="heavy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replication</a:t>
            </a:r>
            <a:endParaRPr sz="20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1200"/>
              </a:spcBef>
              <a:tabLst>
                <a:tab pos="4384040" algn="l"/>
              </a:tabLst>
            </a:pPr>
            <a:r>
              <a:rPr sz="2000" dirty="0">
                <a:latin typeface="Arial"/>
                <a:cs typeface="Arial"/>
              </a:rPr>
              <a:t>would leave </a:t>
            </a:r>
            <a:r>
              <a:rPr sz="2000" b="1" dirty="0">
                <a:latin typeface="Arial"/>
                <a:cs typeface="Arial"/>
              </a:rPr>
              <a:t>intact the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original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DNA	</a:t>
            </a:r>
            <a:r>
              <a:rPr sz="2000" dirty="0">
                <a:latin typeface="Arial"/>
                <a:cs typeface="Arial"/>
              </a:rPr>
              <a:t>molecule</a:t>
            </a:r>
            <a:endParaRPr sz="20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and generate a completely new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Dispersive</a:t>
            </a:r>
            <a:r>
              <a:rPr sz="2000" b="1" i="1" u="heavy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replication</a:t>
            </a:r>
            <a:endParaRPr sz="20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would produce two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molecules with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sections</a:t>
            </a:r>
            <a:endParaRPr sz="2000">
              <a:latin typeface="Arial"/>
              <a:cs typeface="Arial"/>
            </a:endParaRPr>
          </a:p>
          <a:p>
            <a:pPr marL="96520" marR="5080">
              <a:lnSpc>
                <a:spcPct val="150000"/>
              </a:lnSpc>
            </a:pPr>
            <a:r>
              <a:rPr sz="2000" dirty="0">
                <a:latin typeface="Arial"/>
                <a:cs typeface="Arial"/>
              </a:rPr>
              <a:t>of </a:t>
            </a:r>
            <a:r>
              <a:rPr sz="2000" b="1" dirty="0">
                <a:latin typeface="Arial"/>
                <a:cs typeface="Arial"/>
              </a:rPr>
              <a:t>both old and </a:t>
            </a:r>
            <a:r>
              <a:rPr sz="2000" b="1" spc="-5" dirty="0">
                <a:latin typeface="Arial"/>
                <a:cs typeface="Arial"/>
              </a:rPr>
              <a:t>new </a:t>
            </a:r>
            <a:r>
              <a:rPr sz="2000" b="1" spc="5" dirty="0">
                <a:latin typeface="Arial"/>
                <a:cs typeface="Arial"/>
              </a:rPr>
              <a:t>DNA </a:t>
            </a:r>
            <a:r>
              <a:rPr sz="2000" b="1" dirty="0">
                <a:latin typeface="Arial"/>
                <a:cs typeface="Arial"/>
              </a:rPr>
              <a:t>interspersed </a:t>
            </a:r>
            <a:r>
              <a:rPr sz="2000" dirty="0">
                <a:latin typeface="Arial"/>
                <a:cs typeface="Arial"/>
              </a:rPr>
              <a:t>along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each  strand.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Semiconservative</a:t>
            </a:r>
            <a:r>
              <a:rPr sz="2000" b="1" i="1" u="heavy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replication</a:t>
            </a:r>
            <a:endParaRPr sz="20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would produce molecules with </a:t>
            </a:r>
            <a:r>
              <a:rPr sz="2000" b="1" dirty="0">
                <a:latin typeface="Arial"/>
                <a:cs typeface="Arial"/>
              </a:rPr>
              <a:t>both old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endParaRPr sz="2000">
              <a:latin typeface="Arial"/>
              <a:cs typeface="Arial"/>
            </a:endParaRPr>
          </a:p>
          <a:p>
            <a:pPr marL="96520" marR="1015365">
              <a:lnSpc>
                <a:spcPct val="15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new </a:t>
            </a:r>
            <a:r>
              <a:rPr sz="2000" b="1" spc="5" dirty="0">
                <a:latin typeface="Arial"/>
                <a:cs typeface="Arial"/>
              </a:rPr>
              <a:t>DNA</a:t>
            </a:r>
            <a:r>
              <a:rPr sz="2000" spc="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but each molecule would be  composed of </a:t>
            </a:r>
            <a:r>
              <a:rPr sz="2000" b="1" spc="-5" dirty="0">
                <a:latin typeface="Arial"/>
                <a:cs typeface="Arial"/>
              </a:rPr>
              <a:t>one </a:t>
            </a:r>
            <a:r>
              <a:rPr sz="2000" b="1" dirty="0">
                <a:latin typeface="Arial"/>
                <a:cs typeface="Arial"/>
              </a:rPr>
              <a:t>old strand and </a:t>
            </a:r>
            <a:r>
              <a:rPr sz="2000" b="1" spc="-5" dirty="0">
                <a:latin typeface="Arial"/>
                <a:cs typeface="Arial"/>
              </a:rPr>
              <a:t>one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new  </a:t>
            </a:r>
            <a:r>
              <a:rPr sz="2000" b="1" dirty="0">
                <a:latin typeface="Arial"/>
                <a:cs typeface="Arial"/>
              </a:rPr>
              <a:t>strand.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93" y="166115"/>
            <a:ext cx="8869680" cy="6658609"/>
            <a:chOff x="88393" y="166115"/>
            <a:chExt cx="8869680" cy="66586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3" y="166115"/>
              <a:ext cx="8869680" cy="66583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230123"/>
              <a:ext cx="8686800" cy="64754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350" y="211073"/>
              <a:ext cx="8724900" cy="6513830"/>
            </a:xfrm>
            <a:custGeom>
              <a:avLst/>
              <a:gdLst/>
              <a:ahLst/>
              <a:cxnLst/>
              <a:rect l="l" t="t" r="r" b="b"/>
              <a:pathLst>
                <a:path w="8724900" h="6513830">
                  <a:moveTo>
                    <a:pt x="0" y="6513576"/>
                  </a:moveTo>
                  <a:lnTo>
                    <a:pt x="8724900" y="6513576"/>
                  </a:lnTo>
                  <a:lnTo>
                    <a:pt x="8724900" y="0"/>
                  </a:lnTo>
                  <a:lnTo>
                    <a:pt x="0" y="0"/>
                  </a:lnTo>
                  <a:lnTo>
                    <a:pt x="0" y="65135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726" y="326847"/>
            <a:ext cx="8399273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Matthew Meselson </a:t>
            </a:r>
            <a:r>
              <a:rPr spc="5" dirty="0">
                <a:solidFill>
                  <a:srgbClr val="000000"/>
                </a:solidFill>
              </a:rPr>
              <a:t>and </a:t>
            </a:r>
            <a:r>
              <a:rPr dirty="0">
                <a:solidFill>
                  <a:srgbClr val="000000"/>
                </a:solidFill>
              </a:rPr>
              <a:t>Franklin Stahl</a:t>
            </a:r>
            <a:r>
              <a:rPr spc="-17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experiment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740" y="1603375"/>
            <a:ext cx="8732520" cy="5026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3048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They grew </a:t>
            </a:r>
            <a:r>
              <a:rPr sz="2000" i="1" dirty="0">
                <a:latin typeface="Arial"/>
                <a:cs typeface="Arial"/>
              </a:rPr>
              <a:t>E. coli </a:t>
            </a:r>
            <a:r>
              <a:rPr sz="2000" dirty="0">
                <a:latin typeface="Arial"/>
                <a:cs typeface="Arial"/>
              </a:rPr>
              <a:t>on </a:t>
            </a:r>
            <a:r>
              <a:rPr sz="1950" spc="22" baseline="25641" dirty="0">
                <a:latin typeface="Arial"/>
                <a:cs typeface="Arial"/>
              </a:rPr>
              <a:t>15 </a:t>
            </a:r>
            <a:r>
              <a:rPr sz="2000" spc="5" dirty="0">
                <a:latin typeface="Arial"/>
                <a:cs typeface="Arial"/>
              </a:rPr>
              <a:t>NH</a:t>
            </a:r>
            <a:r>
              <a:rPr sz="1950" spc="7" baseline="-21367" dirty="0">
                <a:latin typeface="Arial"/>
                <a:cs typeface="Arial"/>
              </a:rPr>
              <a:t>4</a:t>
            </a:r>
            <a:r>
              <a:rPr sz="2000" spc="5" dirty="0">
                <a:latin typeface="Arial"/>
                <a:cs typeface="Arial"/>
              </a:rPr>
              <a:t>Cl </a:t>
            </a:r>
            <a:r>
              <a:rPr sz="2000" dirty="0">
                <a:latin typeface="Arial"/>
                <a:cs typeface="Arial"/>
              </a:rPr>
              <a:t>culture medium. </a:t>
            </a:r>
            <a:r>
              <a:rPr sz="1950" spc="15" baseline="25641" dirty="0">
                <a:latin typeface="Arial"/>
                <a:cs typeface="Arial"/>
              </a:rPr>
              <a:t>15</a:t>
            </a:r>
            <a:r>
              <a:rPr sz="2000" spc="10" dirty="0">
                <a:latin typeface="Arial"/>
                <a:cs typeface="Arial"/>
              </a:rPr>
              <a:t>N </a:t>
            </a:r>
            <a:r>
              <a:rPr sz="2000" dirty="0">
                <a:latin typeface="Arial"/>
                <a:cs typeface="Arial"/>
              </a:rPr>
              <a:t>is the heavy isotope  of nitrogen- gets incorporated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new DNA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synthesized</a:t>
            </a:r>
            <a:endParaRPr sz="2000">
              <a:latin typeface="Arial"/>
              <a:cs typeface="Arial"/>
            </a:endParaRPr>
          </a:p>
          <a:p>
            <a:pPr marL="4572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Both strands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have </a:t>
            </a:r>
            <a:r>
              <a:rPr sz="1950" spc="15" baseline="25641" dirty="0">
                <a:latin typeface="Arial"/>
                <a:cs typeface="Arial"/>
              </a:rPr>
              <a:t>15</a:t>
            </a:r>
            <a:r>
              <a:rPr sz="2000" spc="10" dirty="0">
                <a:latin typeface="Arial"/>
                <a:cs typeface="Arial"/>
              </a:rPr>
              <a:t>N (</a:t>
            </a:r>
            <a:r>
              <a:rPr sz="1950" spc="15" baseline="25641" dirty="0">
                <a:latin typeface="Arial"/>
                <a:cs typeface="Arial"/>
              </a:rPr>
              <a:t>15</a:t>
            </a:r>
            <a:r>
              <a:rPr sz="2000" spc="10" dirty="0">
                <a:latin typeface="Arial"/>
                <a:cs typeface="Arial"/>
              </a:rPr>
              <a:t>N </a:t>
            </a:r>
            <a:r>
              <a:rPr sz="1950" spc="7" baseline="25641" dirty="0">
                <a:latin typeface="Arial"/>
                <a:cs typeface="Arial"/>
              </a:rPr>
              <a:t>15</a:t>
            </a:r>
            <a:r>
              <a:rPr sz="2000" spc="5" dirty="0">
                <a:latin typeface="Arial"/>
                <a:cs typeface="Arial"/>
              </a:rPr>
              <a:t>N)- </a:t>
            </a:r>
            <a:r>
              <a:rPr sz="2000" i="1" dirty="0">
                <a:latin typeface="Arial"/>
                <a:cs typeface="Arial"/>
              </a:rPr>
              <a:t>0</a:t>
            </a:r>
            <a:r>
              <a:rPr sz="2000" i="1" spc="-210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Minute</a:t>
            </a:r>
            <a:endParaRPr sz="2000">
              <a:latin typeface="Arial"/>
              <a:cs typeface="Arial"/>
            </a:endParaRPr>
          </a:p>
          <a:p>
            <a:pPr marL="457200" marR="3098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extracted- subjected to </a:t>
            </a:r>
            <a:r>
              <a:rPr sz="2000" spc="5" dirty="0">
                <a:latin typeface="Arial"/>
                <a:cs typeface="Arial"/>
              </a:rPr>
              <a:t>CsCl </a:t>
            </a:r>
            <a:r>
              <a:rPr sz="2000" dirty="0">
                <a:latin typeface="Arial"/>
                <a:cs typeface="Arial"/>
              </a:rPr>
              <a:t>density gradient centrifugations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after  </a:t>
            </a:r>
            <a:r>
              <a:rPr sz="2000" dirty="0">
                <a:latin typeface="Arial"/>
                <a:cs typeface="Arial"/>
              </a:rPr>
              <a:t>every definite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interval</a:t>
            </a:r>
            <a:endParaRPr sz="2000">
              <a:latin typeface="Arial"/>
              <a:cs typeface="Arial"/>
            </a:endParaRPr>
          </a:p>
          <a:p>
            <a:pPr marL="4572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Samples separated independently in </a:t>
            </a:r>
            <a:r>
              <a:rPr sz="2000" spc="5" dirty="0">
                <a:latin typeface="Arial"/>
                <a:cs typeface="Arial"/>
              </a:rPr>
              <a:t>CsCl </a:t>
            </a:r>
            <a:r>
              <a:rPr sz="2000" dirty="0">
                <a:latin typeface="Arial"/>
                <a:cs typeface="Arial"/>
              </a:rPr>
              <a:t>gradients based on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difference</a:t>
            </a:r>
            <a:endParaRPr sz="20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in their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densities</a:t>
            </a:r>
            <a:endParaRPr sz="2000">
              <a:latin typeface="Arial"/>
              <a:cs typeface="Arial"/>
            </a:endParaRPr>
          </a:p>
          <a:p>
            <a:pPr marL="457200" marR="165735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Bacteria is then shifted to </a:t>
            </a:r>
            <a:r>
              <a:rPr sz="1950" spc="15" baseline="25641" dirty="0">
                <a:latin typeface="Arial"/>
                <a:cs typeface="Arial"/>
              </a:rPr>
              <a:t>14</a:t>
            </a:r>
            <a:r>
              <a:rPr sz="2000" spc="10" dirty="0">
                <a:latin typeface="Arial"/>
                <a:cs typeface="Arial"/>
              </a:rPr>
              <a:t>NH</a:t>
            </a:r>
            <a:r>
              <a:rPr sz="1950" spc="15" baseline="-21367" dirty="0">
                <a:latin typeface="Arial"/>
                <a:cs typeface="Arial"/>
              </a:rPr>
              <a:t>4</a:t>
            </a:r>
            <a:r>
              <a:rPr sz="2000" spc="10" dirty="0">
                <a:latin typeface="Arial"/>
                <a:cs typeface="Arial"/>
              </a:rPr>
              <a:t>Cl </a:t>
            </a:r>
            <a:r>
              <a:rPr sz="2000" dirty="0">
                <a:latin typeface="Arial"/>
                <a:cs typeface="Arial"/>
              </a:rPr>
              <a:t>culture medium- </a:t>
            </a:r>
            <a:r>
              <a:rPr sz="1950" spc="15" baseline="25641" dirty="0">
                <a:latin typeface="Arial"/>
                <a:cs typeface="Arial"/>
              </a:rPr>
              <a:t>14</a:t>
            </a:r>
            <a:r>
              <a:rPr sz="2000" spc="10" dirty="0">
                <a:latin typeface="Arial"/>
                <a:cs typeface="Arial"/>
              </a:rPr>
              <a:t>N </a:t>
            </a:r>
            <a:r>
              <a:rPr sz="2000" dirty="0">
                <a:latin typeface="Arial"/>
                <a:cs typeface="Arial"/>
              </a:rPr>
              <a:t>is light isotope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Nitrogen</a:t>
            </a:r>
            <a:endParaRPr sz="2000">
              <a:latin typeface="Arial"/>
              <a:cs typeface="Arial"/>
            </a:endParaRPr>
          </a:p>
          <a:p>
            <a:pPr marL="457200" marR="112839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extraction, centrifugation with CsCl- </a:t>
            </a:r>
            <a:r>
              <a:rPr sz="2000" spc="-5" dirty="0">
                <a:latin typeface="Arial"/>
                <a:cs typeface="Arial"/>
              </a:rPr>
              <a:t>after </a:t>
            </a:r>
            <a:r>
              <a:rPr sz="2000" dirty="0">
                <a:latin typeface="Arial"/>
                <a:cs typeface="Arial"/>
              </a:rPr>
              <a:t>20 minutes-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First  generation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(I)</a:t>
            </a:r>
            <a:endParaRPr sz="2000">
              <a:latin typeface="Arial"/>
              <a:cs typeface="Arial"/>
            </a:endParaRPr>
          </a:p>
          <a:p>
            <a:pPr marL="457200" marR="44640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extracted from first generation </a:t>
            </a:r>
            <a:r>
              <a:rPr sz="2000" spc="10" dirty="0">
                <a:latin typeface="Arial"/>
                <a:cs typeface="Arial"/>
              </a:rPr>
              <a:t>(</a:t>
            </a:r>
            <a:r>
              <a:rPr sz="1950" spc="15" baseline="25641" dirty="0">
                <a:latin typeface="Arial"/>
                <a:cs typeface="Arial"/>
              </a:rPr>
              <a:t>15</a:t>
            </a:r>
            <a:r>
              <a:rPr sz="2000" spc="10" dirty="0">
                <a:latin typeface="Arial"/>
                <a:cs typeface="Arial"/>
              </a:rPr>
              <a:t>N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1950" spc="15" baseline="25641" dirty="0">
                <a:latin typeface="Arial"/>
                <a:cs typeface="Arial"/>
              </a:rPr>
              <a:t>14</a:t>
            </a:r>
            <a:r>
              <a:rPr sz="2000" spc="10" dirty="0">
                <a:latin typeface="Arial"/>
                <a:cs typeface="Arial"/>
              </a:rPr>
              <a:t>N) </a:t>
            </a:r>
            <a:r>
              <a:rPr sz="2000" dirty="0">
                <a:latin typeface="Arial"/>
                <a:cs typeface="Arial"/>
              </a:rPr>
              <a:t>- Hybrid/</a:t>
            </a:r>
            <a:r>
              <a:rPr sz="2000" spc="-2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Intermediate  </a:t>
            </a:r>
            <a:r>
              <a:rPr sz="2000" spc="-5" dirty="0">
                <a:latin typeface="Arial"/>
                <a:cs typeface="Arial"/>
              </a:rPr>
              <a:t>type </a:t>
            </a:r>
            <a:r>
              <a:rPr sz="2000" dirty="0">
                <a:latin typeface="Arial"/>
                <a:cs typeface="Arial"/>
              </a:rPr>
              <a:t>of </a:t>
            </a:r>
            <a:r>
              <a:rPr sz="2000" spc="5" dirty="0">
                <a:latin typeface="Arial"/>
                <a:cs typeface="Arial"/>
              </a:rPr>
              <a:t>DNA (</a:t>
            </a:r>
            <a:r>
              <a:rPr sz="1950" spc="7" baseline="25641" dirty="0">
                <a:latin typeface="Arial"/>
                <a:cs typeface="Arial"/>
              </a:rPr>
              <a:t>15</a:t>
            </a:r>
            <a:r>
              <a:rPr sz="2000" spc="5" dirty="0">
                <a:latin typeface="Arial"/>
                <a:cs typeface="Arial"/>
              </a:rPr>
              <a:t>N </a:t>
            </a:r>
            <a:r>
              <a:rPr sz="1950" spc="7" baseline="25641" dirty="0">
                <a:latin typeface="Arial"/>
                <a:cs typeface="Arial"/>
              </a:rPr>
              <a:t>14</a:t>
            </a:r>
            <a:r>
              <a:rPr sz="2000" spc="5" dirty="0">
                <a:latin typeface="Arial"/>
                <a:cs typeface="Arial"/>
              </a:rPr>
              <a:t>N)- </a:t>
            </a:r>
            <a:r>
              <a:rPr sz="2000" dirty="0">
                <a:latin typeface="Arial"/>
                <a:cs typeface="Arial"/>
              </a:rPr>
              <a:t>20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Minute</a:t>
            </a:r>
            <a:endParaRPr sz="2000">
              <a:latin typeface="Arial"/>
              <a:cs typeface="Arial"/>
            </a:endParaRPr>
          </a:p>
          <a:p>
            <a:pPr marL="457200" marR="70866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56565" algn="l"/>
                <a:tab pos="457200" algn="l"/>
              </a:tabLst>
            </a:pPr>
            <a:r>
              <a:rPr sz="2000" dirty="0">
                <a:latin typeface="Arial"/>
                <a:cs typeface="Arial"/>
              </a:rPr>
              <a:t>Second generation- equal amount of light DNA </a:t>
            </a:r>
            <a:r>
              <a:rPr sz="2000" spc="10" dirty="0">
                <a:latin typeface="Arial"/>
                <a:cs typeface="Arial"/>
              </a:rPr>
              <a:t>(</a:t>
            </a:r>
            <a:r>
              <a:rPr sz="1950" spc="15" baseline="25641" dirty="0">
                <a:latin typeface="Arial"/>
                <a:cs typeface="Arial"/>
              </a:rPr>
              <a:t>14</a:t>
            </a:r>
            <a:r>
              <a:rPr sz="2000" spc="10" dirty="0">
                <a:latin typeface="Arial"/>
                <a:cs typeface="Arial"/>
              </a:rPr>
              <a:t>N </a:t>
            </a:r>
            <a:r>
              <a:rPr sz="1950" spc="15" baseline="25641" dirty="0">
                <a:latin typeface="Arial"/>
                <a:cs typeface="Arial"/>
              </a:rPr>
              <a:t>14</a:t>
            </a:r>
            <a:r>
              <a:rPr sz="2000" spc="10" dirty="0">
                <a:latin typeface="Arial"/>
                <a:cs typeface="Arial"/>
              </a:rPr>
              <a:t>N)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hybrid  </a:t>
            </a:r>
            <a:r>
              <a:rPr sz="2000" spc="5" dirty="0">
                <a:latin typeface="Arial"/>
                <a:cs typeface="Arial"/>
              </a:rPr>
              <a:t>DNA (</a:t>
            </a:r>
            <a:r>
              <a:rPr sz="1950" spc="7" baseline="25641" dirty="0">
                <a:latin typeface="Arial"/>
                <a:cs typeface="Arial"/>
              </a:rPr>
              <a:t>15</a:t>
            </a:r>
            <a:r>
              <a:rPr sz="2000" spc="5" dirty="0">
                <a:latin typeface="Arial"/>
                <a:cs typeface="Arial"/>
              </a:rPr>
              <a:t>N </a:t>
            </a:r>
            <a:r>
              <a:rPr sz="1950" spc="7" baseline="25641" dirty="0">
                <a:latin typeface="Arial"/>
                <a:cs typeface="Arial"/>
              </a:rPr>
              <a:t>14</a:t>
            </a:r>
            <a:r>
              <a:rPr sz="2000" spc="5" dirty="0">
                <a:latin typeface="Arial"/>
                <a:cs typeface="Arial"/>
              </a:rPr>
              <a:t>N) </a:t>
            </a:r>
            <a:r>
              <a:rPr sz="2000" dirty="0">
                <a:latin typeface="Arial"/>
                <a:cs typeface="Arial"/>
              </a:rPr>
              <a:t>are formed.- 40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Minute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091" y="164592"/>
            <a:ext cx="8789035" cy="6583680"/>
            <a:chOff x="355091" y="164592"/>
            <a:chExt cx="8789035" cy="6583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091" y="164592"/>
              <a:ext cx="8788908" cy="65836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099" y="228600"/>
              <a:ext cx="8668512" cy="6400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0049" y="209550"/>
              <a:ext cx="8707120" cy="6438900"/>
            </a:xfrm>
            <a:custGeom>
              <a:avLst/>
              <a:gdLst/>
              <a:ahLst/>
              <a:cxnLst/>
              <a:rect l="l" t="t" r="r" b="b"/>
              <a:pathLst>
                <a:path w="8707120" h="6438900">
                  <a:moveTo>
                    <a:pt x="0" y="6438900"/>
                  </a:moveTo>
                  <a:lnTo>
                    <a:pt x="8706612" y="6438900"/>
                  </a:lnTo>
                  <a:lnTo>
                    <a:pt x="8706612" y="0"/>
                  </a:lnTo>
                  <a:lnTo>
                    <a:pt x="0" y="0"/>
                  </a:lnTo>
                  <a:lnTo>
                    <a:pt x="0" y="64389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517905"/>
            <a:ext cx="8303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/>
              <a:t>DNA </a:t>
            </a:r>
            <a:r>
              <a:rPr lang="en-US" spc="5" dirty="0" smtClean="0"/>
              <a:t>R</a:t>
            </a:r>
            <a:r>
              <a:rPr smtClean="0"/>
              <a:t>eplication-</a:t>
            </a:r>
            <a:r>
              <a:rPr spc="-114" smtClean="0"/>
              <a:t> </a:t>
            </a:r>
            <a:r>
              <a:rPr lang="en-US" spc="-114" dirty="0" smtClean="0"/>
              <a:t>In</a:t>
            </a:r>
            <a:r>
              <a:rPr spc="-5" smtClean="0"/>
              <a:t>troduction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408940" y="1188465"/>
            <a:ext cx="8088630" cy="4294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64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Enzymes are involved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process of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replication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Action of replication take place with high accuracy to avoid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mutation</a:t>
            </a:r>
            <a:endParaRPr sz="2000">
              <a:latin typeface="Arial"/>
              <a:cs typeface="Arial"/>
            </a:endParaRPr>
          </a:p>
          <a:p>
            <a:pPr marL="406400" marR="192405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DNA polymerase- main enzyme and is DNA dependent since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  act as template &amp; catalyse polymerization 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deoxyribonucleotides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406400" algn="l"/>
                <a:tab pos="407034" algn="l"/>
              </a:tabLst>
            </a:pPr>
            <a:r>
              <a:rPr sz="2000" i="1" spc="-5" dirty="0">
                <a:latin typeface="Arial"/>
                <a:cs typeface="Arial"/>
              </a:rPr>
              <a:t>E. </a:t>
            </a:r>
            <a:r>
              <a:rPr sz="2000" i="1" dirty="0">
                <a:latin typeface="Arial"/>
                <a:cs typeface="Arial"/>
              </a:rPr>
              <a:t>Coli </a:t>
            </a:r>
            <a:r>
              <a:rPr sz="2000" dirty="0">
                <a:latin typeface="Arial"/>
                <a:cs typeface="Arial"/>
              </a:rPr>
              <a:t>– 4.6 x </a:t>
            </a:r>
            <a:r>
              <a:rPr sz="2000" spc="5" dirty="0">
                <a:latin typeface="Arial"/>
                <a:cs typeface="Arial"/>
              </a:rPr>
              <a:t>10</a:t>
            </a:r>
            <a:r>
              <a:rPr sz="1950" spc="7" baseline="25641" dirty="0">
                <a:latin typeface="Arial"/>
                <a:cs typeface="Arial"/>
              </a:rPr>
              <a:t>6 </a:t>
            </a:r>
            <a:r>
              <a:rPr sz="2000" dirty="0">
                <a:latin typeface="Arial"/>
                <a:cs typeface="Arial"/>
              </a:rPr>
              <a:t>bp, replication completes- 38</a:t>
            </a:r>
            <a:r>
              <a:rPr sz="2000" spc="-3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minutes</a:t>
            </a:r>
            <a:endParaRPr sz="2000">
              <a:latin typeface="Arial"/>
              <a:cs typeface="Arial"/>
            </a:endParaRPr>
          </a:p>
          <a:p>
            <a:pPr marL="406400" marR="410209" indent="-343535">
              <a:lnSpc>
                <a:spcPct val="150000"/>
              </a:lnSpc>
              <a:spcBef>
                <a:spcPts val="480"/>
              </a:spcBef>
              <a:buFont typeface="Arial"/>
              <a:buChar char="•"/>
              <a:tabLst>
                <a:tab pos="406400" algn="l"/>
                <a:tab pos="407034" algn="l"/>
              </a:tabLst>
            </a:pPr>
            <a:r>
              <a:rPr sz="2000" i="1" dirty="0">
                <a:latin typeface="Arial"/>
                <a:cs typeface="Arial"/>
              </a:rPr>
              <a:t>Polymerase- </a:t>
            </a:r>
            <a:r>
              <a:rPr sz="2000" dirty="0">
                <a:latin typeface="Arial"/>
                <a:cs typeface="Arial"/>
              </a:rPr>
              <a:t>have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be fast &amp; should catalyse reaction with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high  degree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accuracy</a:t>
            </a:r>
            <a:endParaRPr sz="2000">
              <a:latin typeface="Arial"/>
              <a:cs typeface="Arial"/>
            </a:endParaRPr>
          </a:p>
          <a:p>
            <a:pPr marL="406400" indent="-343535">
              <a:lnSpc>
                <a:spcPct val="100000"/>
              </a:lnSpc>
              <a:spcBef>
                <a:spcPts val="1685"/>
              </a:spcBef>
              <a:buChar char="•"/>
              <a:tabLst>
                <a:tab pos="406400" algn="l"/>
                <a:tab pos="407034" algn="l"/>
              </a:tabLst>
            </a:pPr>
            <a:r>
              <a:rPr sz="2000" dirty="0">
                <a:latin typeface="Arial"/>
                <a:cs typeface="Arial"/>
              </a:rPr>
              <a:t>Deoxyribonucleoside triphosphate- substrate &amp; provide energy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L="4064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polymerization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333502"/>
            <a:ext cx="86080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smtClean="0"/>
              <a:t>D</a:t>
            </a:r>
            <a:r>
              <a:rPr lang="en-US" sz="2800" dirty="0" smtClean="0"/>
              <a:t>NA</a:t>
            </a:r>
            <a:r>
              <a:rPr sz="2800" spc="-80" smtClean="0"/>
              <a:t> </a:t>
            </a:r>
            <a:r>
              <a:rPr lang="en-US" sz="2800" spc="-5" dirty="0" smtClean="0"/>
              <a:t>R</a:t>
            </a:r>
            <a:r>
              <a:rPr sz="2800" spc="-5" smtClean="0"/>
              <a:t>eplication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31140" y="949808"/>
            <a:ext cx="7783195" cy="47269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latin typeface="Arial Unicode MS"/>
                <a:cs typeface="Arial Unicode MS"/>
              </a:rPr>
              <a:t>Components </a:t>
            </a:r>
            <a:r>
              <a:rPr sz="2000" spc="-5" dirty="0">
                <a:latin typeface="Arial Unicode MS"/>
                <a:cs typeface="Arial Unicode MS"/>
              </a:rPr>
              <a:t>Essential </a:t>
            </a:r>
            <a:r>
              <a:rPr sz="2000" dirty="0">
                <a:latin typeface="Arial Unicode MS"/>
                <a:cs typeface="Arial Unicode MS"/>
              </a:rPr>
              <a:t>For</a:t>
            </a:r>
            <a:r>
              <a:rPr sz="2000" spc="-85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Replication:</a:t>
            </a:r>
            <a:endParaRPr sz="2000">
              <a:latin typeface="Arial Unicode MS"/>
              <a:cs typeface="Arial Unicode MS"/>
            </a:endParaRPr>
          </a:p>
          <a:p>
            <a:pPr marL="469900" indent="-45720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Enzymes- </a:t>
            </a:r>
            <a:r>
              <a:rPr sz="2000" i="1" dirty="0">
                <a:latin typeface="Arial"/>
                <a:cs typeface="Arial"/>
              </a:rPr>
              <a:t>Helicase, Topoisomerase, Primase, </a:t>
            </a:r>
            <a:r>
              <a:rPr sz="2000" i="1" spc="5" dirty="0">
                <a:latin typeface="Arial"/>
                <a:cs typeface="Arial"/>
              </a:rPr>
              <a:t>DNA</a:t>
            </a:r>
            <a:r>
              <a:rPr sz="2000" i="1" spc="-13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Polymerase,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i="1" spc="5" dirty="0">
                <a:latin typeface="Arial"/>
                <a:cs typeface="Arial"/>
              </a:rPr>
              <a:t>DNA </a:t>
            </a:r>
            <a:r>
              <a:rPr sz="2000" i="1" dirty="0">
                <a:latin typeface="Arial"/>
                <a:cs typeface="Arial"/>
              </a:rPr>
              <a:t>ligase, Repair</a:t>
            </a:r>
            <a:r>
              <a:rPr sz="2000" i="1" spc="-5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enzymes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Nucleotides-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Deoxyribonucleotides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Energy- </a:t>
            </a:r>
            <a:r>
              <a:rPr sz="2000" i="1" dirty="0">
                <a:latin typeface="Arial"/>
                <a:cs typeface="Arial"/>
              </a:rPr>
              <a:t>ATP &amp; Deoxyribonucleoside</a:t>
            </a:r>
            <a:r>
              <a:rPr sz="2000" i="1" spc="-8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triphosphate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 steps involved </a:t>
            </a:r>
            <a:r>
              <a:rPr sz="2000" spc="-5" dirty="0">
                <a:latin typeface="Arial"/>
                <a:cs typeface="Arial"/>
              </a:rPr>
              <a:t>in the </a:t>
            </a:r>
            <a:r>
              <a:rPr sz="2000" dirty="0">
                <a:latin typeface="Arial"/>
                <a:cs typeface="Arial"/>
              </a:rPr>
              <a:t>process of DNA replication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includes: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Origination 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replication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Unwinding of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Formation of </a:t>
            </a:r>
            <a:r>
              <a:rPr sz="2000" spc="5" dirty="0">
                <a:latin typeface="Arial"/>
                <a:cs typeface="Arial"/>
              </a:rPr>
              <a:t>RNA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primer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Synthesis of complementary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Proof reading and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repair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955903"/>
            <a:ext cx="8737600" cy="50253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&amp;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- polynucleotide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chain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 nucleotide – 3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components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A nitrogenous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A pentose sugar </a:t>
            </a:r>
            <a:r>
              <a:rPr sz="2000" spc="-5" dirty="0">
                <a:latin typeface="Arial"/>
                <a:cs typeface="Arial"/>
              </a:rPr>
              <a:t>(DNA- </a:t>
            </a:r>
            <a:r>
              <a:rPr sz="2000" dirty="0">
                <a:latin typeface="Arial"/>
                <a:cs typeface="Arial"/>
              </a:rPr>
              <a:t>deoxyribose sugar, RNA- Ribose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sugar)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A phosphate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 Unicode MS"/>
                <a:cs typeface="Arial Unicode MS"/>
              </a:rPr>
              <a:t>Nitrogenous </a:t>
            </a:r>
            <a:r>
              <a:rPr sz="2000" dirty="0">
                <a:latin typeface="Arial Unicode MS"/>
                <a:cs typeface="Arial Unicode MS"/>
              </a:rPr>
              <a:t>base</a:t>
            </a:r>
            <a:r>
              <a:rPr sz="2000" dirty="0">
                <a:latin typeface="Arial"/>
                <a:cs typeface="Arial"/>
              </a:rPr>
              <a:t>- Nitrogen containing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compound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09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Two types- </a:t>
            </a:r>
            <a:r>
              <a:rPr sz="2000" b="1" dirty="0">
                <a:latin typeface="Arial"/>
                <a:cs typeface="Arial"/>
              </a:rPr>
              <a:t>Purines </a:t>
            </a:r>
            <a:r>
              <a:rPr sz="2000" dirty="0">
                <a:latin typeface="Arial"/>
                <a:cs typeface="Arial"/>
              </a:rPr>
              <a:t>(Adenine &amp; Guanine) &amp; </a:t>
            </a:r>
            <a:r>
              <a:rPr sz="2000" b="1" spc="-5" dirty="0">
                <a:latin typeface="Arial"/>
                <a:cs typeface="Arial"/>
              </a:rPr>
              <a:t>Pyrimidines </a:t>
            </a:r>
            <a:r>
              <a:rPr sz="2000" dirty="0">
                <a:latin typeface="Arial"/>
                <a:cs typeface="Arial"/>
              </a:rPr>
              <a:t>(Cytosine,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Uracil  &amp;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Thymine)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Adenine, Guanine &amp; Cytosine- Both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&amp;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Thymine- only </a:t>
            </a:r>
            <a:r>
              <a:rPr sz="2000" spc="-5" dirty="0">
                <a:latin typeface="Arial"/>
                <a:cs typeface="Arial"/>
              </a:rPr>
              <a:t>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Uracil- Only in RNA in place of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Thymine</a:t>
            </a:r>
            <a:endParaRPr sz="2000">
              <a:latin typeface="Arial"/>
              <a:cs typeface="Arial"/>
            </a:endParaRPr>
          </a:p>
          <a:p>
            <a:pPr marL="355600" marR="9017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Nitrogenous Base linked is linked to pentose sugar through </a:t>
            </a:r>
            <a:r>
              <a:rPr sz="2000" b="1" dirty="0">
                <a:latin typeface="Arial"/>
                <a:cs typeface="Arial"/>
              </a:rPr>
              <a:t>N-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glycosidic  </a:t>
            </a:r>
            <a:r>
              <a:rPr sz="2000" b="1" dirty="0">
                <a:latin typeface="Arial"/>
                <a:cs typeface="Arial"/>
              </a:rPr>
              <a:t>linkage-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Nucleoside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3540" y="326847"/>
            <a:ext cx="87604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Structure </a:t>
            </a:r>
            <a:r>
              <a:rPr spc="-5" dirty="0"/>
              <a:t>of polynucleotide</a:t>
            </a:r>
            <a:r>
              <a:rPr spc="-110" dirty="0"/>
              <a:t> </a:t>
            </a:r>
            <a:r>
              <a:rPr spc="-5" dirty="0"/>
              <a:t>chain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110779"/>
            <a:ext cx="7917180" cy="637349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  <a:tabLst>
                <a:tab pos="469900" algn="l"/>
              </a:tabLst>
            </a:pPr>
            <a:r>
              <a:rPr sz="2000" dirty="0">
                <a:latin typeface="Arial Unicode MS"/>
                <a:cs typeface="Arial Unicode MS"/>
              </a:rPr>
              <a:t>1.	Origination of</a:t>
            </a:r>
            <a:r>
              <a:rPr sz="2000" spc="-65" dirty="0">
                <a:latin typeface="Arial Unicode MS"/>
                <a:cs typeface="Arial Unicode MS"/>
              </a:rPr>
              <a:t> </a:t>
            </a:r>
            <a:r>
              <a:rPr sz="2000" spc="-5" dirty="0">
                <a:latin typeface="Arial Unicode MS"/>
                <a:cs typeface="Arial Unicode MS"/>
              </a:rPr>
              <a:t>Replication</a:t>
            </a:r>
            <a:endParaRPr sz="2000">
              <a:latin typeface="Arial Unicode MS"/>
              <a:cs typeface="Arial Unicode MS"/>
            </a:endParaRPr>
          </a:p>
          <a:p>
            <a:pPr marL="355600" marR="341630" indent="-343535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Replication starts at a small opening of DNA helix as a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complete  DNA cannot be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separated</a:t>
            </a:r>
            <a:endParaRPr sz="2000">
              <a:latin typeface="Arial"/>
              <a:cs typeface="Arial"/>
            </a:endParaRPr>
          </a:p>
          <a:p>
            <a:pPr marL="355600" marR="474345" indent="-34353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initiation points or origin- </a:t>
            </a:r>
            <a:r>
              <a:rPr sz="2000" dirty="0">
                <a:latin typeface="Arial"/>
                <a:cs typeface="Arial"/>
              </a:rPr>
              <a:t>hydrogen bond between two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bases  breaks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Arial Unicode MS"/>
                <a:cs typeface="Arial Unicode MS"/>
              </a:rPr>
              <a:t>2. Unwinding of </a:t>
            </a:r>
            <a:r>
              <a:rPr sz="2000" dirty="0">
                <a:latin typeface="Arial Unicode MS"/>
                <a:cs typeface="Arial Unicode MS"/>
              </a:rPr>
              <a:t>DNA</a:t>
            </a:r>
            <a:r>
              <a:rPr sz="2000" spc="-45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molecule</a:t>
            </a:r>
            <a:endParaRPr sz="2000">
              <a:latin typeface="Arial Unicode MS"/>
              <a:cs typeface="Arial Unicode MS"/>
            </a:endParaRPr>
          </a:p>
          <a:p>
            <a:pPr marL="355600" indent="-343535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Enzyme </a:t>
            </a:r>
            <a:r>
              <a:rPr sz="2000" b="1" dirty="0">
                <a:latin typeface="Arial"/>
                <a:cs typeface="Arial"/>
              </a:rPr>
              <a:t>Helicase- </a:t>
            </a:r>
            <a:r>
              <a:rPr sz="2000" dirty="0">
                <a:latin typeface="Arial"/>
                <a:cs typeface="Arial"/>
              </a:rPr>
              <a:t>unwinds &amp; separate two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Involves breaking weak hydrogen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bond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Energy required-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ATP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Enzyme </a:t>
            </a:r>
            <a:r>
              <a:rPr sz="2000" b="1" dirty="0">
                <a:latin typeface="Arial"/>
                <a:cs typeface="Arial"/>
              </a:rPr>
              <a:t>Topoisomerase</a:t>
            </a:r>
            <a:r>
              <a:rPr sz="2000" dirty="0">
                <a:latin typeface="Arial"/>
                <a:cs typeface="Arial"/>
              </a:rPr>
              <a:t>- cut and reseal one strand of DNA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  helping separation of interwined strand of long DNA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Leads to formation of </a:t>
            </a:r>
            <a:r>
              <a:rPr sz="2000" spc="-5" dirty="0">
                <a:latin typeface="Arial"/>
                <a:cs typeface="Arial"/>
              </a:rPr>
              <a:t>Y- </a:t>
            </a:r>
            <a:r>
              <a:rPr sz="2000" dirty="0">
                <a:latin typeface="Arial"/>
                <a:cs typeface="Arial"/>
              </a:rPr>
              <a:t>shaped </a:t>
            </a:r>
            <a:r>
              <a:rPr sz="2000" b="1" dirty="0">
                <a:latin typeface="Arial"/>
                <a:cs typeface="Arial"/>
              </a:rPr>
              <a:t>replication</a:t>
            </a:r>
            <a:r>
              <a:rPr sz="2000" b="1" spc="-1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fork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Arial Unicode MS"/>
                <a:cs typeface="Arial Unicode MS"/>
              </a:rPr>
              <a:t>3. </a:t>
            </a:r>
            <a:r>
              <a:rPr sz="2000" dirty="0">
                <a:latin typeface="Arial Unicode MS"/>
                <a:cs typeface="Arial Unicode MS"/>
              </a:rPr>
              <a:t>Formation </a:t>
            </a:r>
            <a:r>
              <a:rPr sz="2000" spc="-5" dirty="0">
                <a:latin typeface="Arial Unicode MS"/>
                <a:cs typeface="Arial Unicode MS"/>
              </a:rPr>
              <a:t>of </a:t>
            </a:r>
            <a:r>
              <a:rPr sz="2000" dirty="0">
                <a:latin typeface="Arial Unicode MS"/>
                <a:cs typeface="Arial Unicode MS"/>
              </a:rPr>
              <a:t>RNA</a:t>
            </a:r>
            <a:r>
              <a:rPr sz="2000" spc="-65" dirty="0">
                <a:latin typeface="Arial Unicode MS"/>
                <a:cs typeface="Arial Unicode MS"/>
              </a:rPr>
              <a:t> </a:t>
            </a:r>
            <a:r>
              <a:rPr sz="2000" spc="-5" dirty="0">
                <a:latin typeface="Arial Unicode MS"/>
                <a:cs typeface="Arial Unicode MS"/>
              </a:rPr>
              <a:t>primer</a:t>
            </a:r>
            <a:endParaRPr sz="2000">
              <a:latin typeface="Arial Unicode MS"/>
              <a:cs typeface="Arial Unicode MS"/>
            </a:endParaRPr>
          </a:p>
          <a:p>
            <a:pPr marL="355600" marR="601345" indent="-343535">
              <a:lnSpc>
                <a:spcPct val="100000"/>
              </a:lnSpc>
              <a:spcBef>
                <a:spcPts val="5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RNA primer- short segment of RNA nucleotide formed at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DNA  template before replication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begins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Initiates the formation of new complementary DNA strand- 3’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end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326847"/>
            <a:ext cx="8604885" cy="5334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Unicode MS"/>
                <a:cs typeface="Arial Unicode MS"/>
              </a:rPr>
              <a:t>4. Synthesis of New </a:t>
            </a:r>
            <a:r>
              <a:rPr sz="2000" spc="-5" dirty="0">
                <a:latin typeface="Arial Unicode MS"/>
                <a:cs typeface="Arial Unicode MS"/>
              </a:rPr>
              <a:t>Complementary</a:t>
            </a:r>
            <a:r>
              <a:rPr sz="2000" spc="-120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strand:</a:t>
            </a:r>
            <a:endParaRPr sz="20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900">
              <a:latin typeface="Arial Unicode MS"/>
              <a:cs typeface="Arial Unicode MS"/>
            </a:endParaRPr>
          </a:p>
          <a:p>
            <a:pPr marL="355600" marR="82169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After </a:t>
            </a:r>
            <a:r>
              <a:rPr sz="2000" dirty="0">
                <a:latin typeface="Arial"/>
                <a:cs typeface="Arial"/>
              </a:rPr>
              <a:t>formation of RNA primer- new nucleotides are added to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  </a:t>
            </a:r>
            <a:r>
              <a:rPr sz="2000" dirty="0">
                <a:latin typeface="Arial"/>
                <a:cs typeface="Arial"/>
              </a:rPr>
              <a:t>primer- </a:t>
            </a:r>
            <a:r>
              <a:rPr sz="2000" b="1" dirty="0">
                <a:latin typeface="Arial"/>
                <a:cs typeface="Arial"/>
              </a:rPr>
              <a:t>DNA </a:t>
            </a:r>
            <a:r>
              <a:rPr sz="2000" b="1" spc="-5" dirty="0">
                <a:latin typeface="Arial"/>
                <a:cs typeface="Arial"/>
              </a:rPr>
              <a:t>polymerase- </a:t>
            </a:r>
            <a:r>
              <a:rPr sz="2000" spc="-5" dirty="0">
                <a:latin typeface="Arial"/>
                <a:cs typeface="Arial"/>
              </a:rPr>
              <a:t>add nucleotides in </a:t>
            </a:r>
            <a:r>
              <a:rPr sz="2000" dirty="0">
                <a:latin typeface="Arial"/>
                <a:cs typeface="Arial"/>
              </a:rPr>
              <a:t>5’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dirty="0">
                <a:latin typeface="Arial"/>
                <a:cs typeface="Arial"/>
              </a:rPr>
              <a:t>3’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only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New complementary strand proceeds from 3’ -OH terminus of the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primer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causing </a:t>
            </a:r>
            <a:r>
              <a:rPr sz="2000" spc="-5" dirty="0">
                <a:latin typeface="Arial"/>
                <a:cs typeface="Arial"/>
              </a:rPr>
              <a:t>extension in </a:t>
            </a:r>
            <a:r>
              <a:rPr sz="2000" dirty="0">
                <a:latin typeface="Arial"/>
                <a:cs typeface="Arial"/>
              </a:rPr>
              <a:t>5’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3’</a:t>
            </a:r>
            <a:r>
              <a:rPr sz="2000" dirty="0">
                <a:latin typeface="Arial"/>
                <a:cs typeface="Arial"/>
              </a:rPr>
              <a:t> direction</a:t>
            </a:r>
            <a:endParaRPr sz="2000">
              <a:latin typeface="Arial"/>
              <a:cs typeface="Arial"/>
            </a:endParaRPr>
          </a:p>
          <a:p>
            <a:pPr marL="355600" marR="5835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Building blocks for polymerization- deoxyribonucleotide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triphosphate  (dATP, dTTP, dGTP,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dCTP)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  <a:tab pos="7322820" algn="l"/>
              </a:tabLst>
            </a:pPr>
            <a:r>
              <a:rPr sz="2000" spc="-5" dirty="0">
                <a:latin typeface="Arial"/>
                <a:cs typeface="Arial"/>
              </a:rPr>
              <a:t>Replication </a:t>
            </a:r>
            <a:r>
              <a:rPr sz="2000" dirty="0">
                <a:latin typeface="Arial"/>
                <a:cs typeface="Arial"/>
              </a:rPr>
              <a:t>proceeds in </a:t>
            </a:r>
            <a:r>
              <a:rPr sz="2000" spc="5" dirty="0">
                <a:latin typeface="Arial"/>
                <a:cs typeface="Arial"/>
              </a:rPr>
              <a:t>5’</a:t>
            </a:r>
            <a:r>
              <a:rPr sz="2000" spc="5" dirty="0">
                <a:latin typeface="Wingdings"/>
                <a:cs typeface="Wingdings"/>
              </a:rPr>
              <a:t>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3’ in one strand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having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template	polarity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3’</a:t>
            </a:r>
            <a:r>
              <a:rPr sz="2000" b="1" dirty="0">
                <a:latin typeface="Wingdings"/>
                <a:cs typeface="Wingdings"/>
              </a:rPr>
              <a:t>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spc="-5" dirty="0">
                <a:latin typeface="Arial"/>
                <a:cs typeface="Arial"/>
              </a:rPr>
              <a:t>5’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b="1" dirty="0">
                <a:latin typeface="Arial"/>
                <a:cs typeface="Arial"/>
              </a:rPr>
              <a:t>leading strand- </a:t>
            </a:r>
            <a:r>
              <a:rPr sz="2000" dirty="0">
                <a:latin typeface="Arial"/>
                <a:cs typeface="Arial"/>
              </a:rPr>
              <a:t>Polymerase enzyme produce </a:t>
            </a:r>
            <a:r>
              <a:rPr sz="2000" i="1" dirty="0">
                <a:latin typeface="Arial"/>
                <a:cs typeface="Arial"/>
              </a:rPr>
              <a:t>continuous</a:t>
            </a:r>
            <a:r>
              <a:rPr sz="2000" i="1" spc="-1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since replication is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continuous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Opposite parental DNA strand with template polarity </a:t>
            </a:r>
            <a:r>
              <a:rPr sz="2000" b="1" dirty="0">
                <a:latin typeface="Arial"/>
                <a:cs typeface="Arial"/>
              </a:rPr>
              <a:t>5’</a:t>
            </a:r>
            <a:r>
              <a:rPr sz="2000" b="1" dirty="0">
                <a:latin typeface="Wingdings"/>
                <a:cs typeface="Wingdings"/>
              </a:rPr>
              <a:t></a:t>
            </a:r>
            <a:r>
              <a:rPr sz="2000" b="1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Arial"/>
                <a:cs typeface="Arial"/>
              </a:rPr>
              <a:t>3’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antiparallel;  DNA polymerase produces short sections of DNA strand </a:t>
            </a:r>
            <a:r>
              <a:rPr sz="2000" spc="5" dirty="0">
                <a:latin typeface="Arial"/>
                <a:cs typeface="Arial"/>
              </a:rPr>
              <a:t>(5’</a:t>
            </a:r>
            <a:r>
              <a:rPr sz="2000" spc="5" dirty="0">
                <a:latin typeface="Wingdings"/>
                <a:cs typeface="Wingdings"/>
              </a:rPr>
              <a:t></a:t>
            </a:r>
            <a:r>
              <a:rPr sz="2000" spc="5" dirty="0">
                <a:latin typeface="Arial"/>
                <a:cs typeface="Arial"/>
              </a:rPr>
              <a:t>3’) </a:t>
            </a:r>
            <a:r>
              <a:rPr sz="2000" dirty="0">
                <a:latin typeface="Arial"/>
                <a:cs typeface="Arial"/>
              </a:rPr>
              <a:t>- these  short fragments of DNA strand- </a:t>
            </a:r>
            <a:r>
              <a:rPr sz="2000" b="1" dirty="0">
                <a:latin typeface="Arial"/>
                <a:cs typeface="Arial"/>
              </a:rPr>
              <a:t>lagging strand/ discontinuous strand  </a:t>
            </a:r>
            <a:r>
              <a:rPr sz="2000" dirty="0">
                <a:latin typeface="Arial"/>
                <a:cs typeface="Arial"/>
              </a:rPr>
              <a:t>&amp; fragments are called </a:t>
            </a:r>
            <a:r>
              <a:rPr sz="2000" b="1" dirty="0">
                <a:latin typeface="Arial"/>
                <a:cs typeface="Arial"/>
              </a:rPr>
              <a:t>Okazaki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fragments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Okazaki fragments/ DNA fragments- joined by </a:t>
            </a:r>
            <a:r>
              <a:rPr sz="2000" b="1" spc="5" dirty="0">
                <a:latin typeface="Arial"/>
                <a:cs typeface="Arial"/>
              </a:rPr>
              <a:t>DNA</a:t>
            </a:r>
            <a:r>
              <a:rPr sz="2000" b="1" spc="-1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ligase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kazaki fragments - Explanation (1080p)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52400"/>
            <a:ext cx="8531225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AutoShape 2" descr="How do Okazaki fragments form a continuous strand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48" name="AutoShape 4" descr="How do Okazaki fragments form a continuous strand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4150" name="Picture 6" descr="What is the DNA strand on which a new DNA is synth toppr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4" y="314324"/>
            <a:ext cx="8607426" cy="6238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186979"/>
            <a:ext cx="7861300" cy="28371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00" dirty="0">
                <a:latin typeface="Arial Unicode MS"/>
                <a:cs typeface="Arial Unicode MS"/>
              </a:rPr>
              <a:t>5. Proof reading and DNA</a:t>
            </a:r>
            <a:r>
              <a:rPr sz="2000" spc="-95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repair:</a:t>
            </a:r>
            <a:endParaRPr sz="2000">
              <a:latin typeface="Arial Unicode MS"/>
              <a:cs typeface="Arial Unicode MS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Accuracy </a:t>
            </a:r>
            <a:r>
              <a:rPr sz="2000" dirty="0">
                <a:latin typeface="Arial"/>
                <a:cs typeface="Arial"/>
              </a:rPr>
              <a:t>of base pairing is essential to avoid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mutation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Any error one in 10,000 is also rectified by removing wrong base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  replacing correct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5" dirty="0">
                <a:latin typeface="Arial"/>
                <a:cs typeface="Arial"/>
              </a:rPr>
              <a:t>DNA </a:t>
            </a:r>
            <a:r>
              <a:rPr sz="2000" b="1" spc="-5" dirty="0">
                <a:latin typeface="Arial"/>
                <a:cs typeface="Arial"/>
              </a:rPr>
              <a:t>polymerase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remove &amp; replace any wrong base in the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newly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synthesized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Repair </a:t>
            </a:r>
            <a:r>
              <a:rPr sz="2000" b="1" spc="-5" dirty="0">
                <a:latin typeface="Arial"/>
                <a:cs typeface="Arial"/>
              </a:rPr>
              <a:t>enzyme </a:t>
            </a:r>
            <a:r>
              <a:rPr sz="2000" b="1" dirty="0">
                <a:latin typeface="Arial"/>
                <a:cs typeface="Arial"/>
              </a:rPr>
              <a:t>(Nuclease)</a:t>
            </a:r>
            <a:r>
              <a:rPr sz="2000" dirty="0">
                <a:latin typeface="Arial"/>
                <a:cs typeface="Arial"/>
              </a:rPr>
              <a:t>- cut off any defection in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Proof reading ensures identical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5591" y="3060192"/>
            <a:ext cx="7650480" cy="3797935"/>
            <a:chOff x="545591" y="3060192"/>
            <a:chExt cx="7650480" cy="37979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591" y="3060192"/>
              <a:ext cx="7650480" cy="37978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3124198"/>
              <a:ext cx="7467600" cy="36484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0549" y="3105150"/>
              <a:ext cx="7505700" cy="3686810"/>
            </a:xfrm>
            <a:custGeom>
              <a:avLst/>
              <a:gdLst/>
              <a:ahLst/>
              <a:cxnLst/>
              <a:rect l="l" t="t" r="r" b="b"/>
              <a:pathLst>
                <a:path w="7505700" h="3686809">
                  <a:moveTo>
                    <a:pt x="0" y="3686555"/>
                  </a:moveTo>
                  <a:lnTo>
                    <a:pt x="7505700" y="3686555"/>
                  </a:lnTo>
                  <a:lnTo>
                    <a:pt x="7505700" y="0"/>
                  </a:lnTo>
                  <a:lnTo>
                    <a:pt x="0" y="0"/>
                  </a:lnTo>
                  <a:lnTo>
                    <a:pt x="0" y="368655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93" y="88392"/>
            <a:ext cx="9022080" cy="6736080"/>
            <a:chOff x="88393" y="88392"/>
            <a:chExt cx="9022080" cy="6736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3" y="88392"/>
              <a:ext cx="9022080" cy="6736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2400"/>
              <a:ext cx="8839200" cy="6553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350" y="133350"/>
              <a:ext cx="8877300" cy="6591300"/>
            </a:xfrm>
            <a:custGeom>
              <a:avLst/>
              <a:gdLst/>
              <a:ahLst/>
              <a:cxnLst/>
              <a:rect l="l" t="t" r="r" b="b"/>
              <a:pathLst>
                <a:path w="8877300" h="6591300">
                  <a:moveTo>
                    <a:pt x="0" y="6591300"/>
                  </a:moveTo>
                  <a:lnTo>
                    <a:pt x="8877300" y="6591300"/>
                  </a:lnTo>
                  <a:lnTo>
                    <a:pt x="8877300" y="0"/>
                  </a:lnTo>
                  <a:lnTo>
                    <a:pt x="0" y="0"/>
                  </a:lnTo>
                  <a:lnTo>
                    <a:pt x="0" y="6591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228980"/>
            <a:ext cx="8150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5" dirty="0" smtClean="0"/>
              <a:t>T</a:t>
            </a:r>
            <a:r>
              <a:rPr b="1" spc="-10" smtClean="0"/>
              <a:t>r</a:t>
            </a:r>
            <a:r>
              <a:rPr b="1" spc="15" smtClean="0"/>
              <a:t>a</a:t>
            </a:r>
            <a:r>
              <a:rPr b="1" spc="-5" smtClean="0"/>
              <a:t>n</a:t>
            </a:r>
            <a:r>
              <a:rPr b="1" spc="5" smtClean="0"/>
              <a:t>s</a:t>
            </a:r>
            <a:r>
              <a:rPr b="1" spc="-10" smtClean="0"/>
              <a:t>cript</a:t>
            </a:r>
            <a:r>
              <a:rPr b="1" smtClean="0"/>
              <a:t>i</a:t>
            </a:r>
            <a:r>
              <a:rPr b="1" spc="-5" smtClean="0"/>
              <a:t>on</a:t>
            </a:r>
            <a:endParaRPr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07340" y="787653"/>
            <a:ext cx="8479155" cy="5574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41655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Process of copying genetic information from one strand of </a:t>
            </a:r>
            <a:r>
              <a:rPr sz="2000" spc="5" dirty="0">
                <a:latin typeface="Arial"/>
                <a:cs typeface="Arial"/>
              </a:rPr>
              <a:t>DNA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  single stranded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Depends upon the principle of </a:t>
            </a:r>
            <a:r>
              <a:rPr sz="2000" b="1" dirty="0">
                <a:latin typeface="Arial"/>
                <a:cs typeface="Arial"/>
              </a:rPr>
              <a:t>complementarity </a:t>
            </a:r>
            <a:r>
              <a:rPr sz="2000" dirty="0">
                <a:latin typeface="Arial"/>
                <a:cs typeface="Arial"/>
              </a:rPr>
              <a:t>(C::G &amp; A::U), in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strand in place of Thymine, Uracil is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present</a:t>
            </a:r>
            <a:endParaRPr sz="20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Only a segment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and only one of the strand of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is copied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  RNA, so it is very necessary to define the region on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that should be  transcribed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355600" marR="65151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Both </a:t>
            </a:r>
            <a:r>
              <a:rPr sz="2000" spc="5" dirty="0">
                <a:latin typeface="Arial"/>
                <a:cs typeface="Arial"/>
              </a:rPr>
              <a:t>DNA </a:t>
            </a:r>
            <a:r>
              <a:rPr sz="2000" dirty="0">
                <a:latin typeface="Arial"/>
                <a:cs typeface="Arial"/>
              </a:rPr>
              <a:t>strands cannot be transcribed into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due to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following  reason:</a:t>
            </a:r>
            <a:endParaRPr sz="2000">
              <a:latin typeface="Arial"/>
              <a:cs typeface="Arial"/>
            </a:endParaRPr>
          </a:p>
          <a:p>
            <a:pPr marL="469900" marR="214629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If both strand </a:t>
            </a:r>
            <a:r>
              <a:rPr sz="2000" spc="5" dirty="0">
                <a:latin typeface="Arial"/>
                <a:cs typeface="Arial"/>
              </a:rPr>
              <a:t>act </a:t>
            </a:r>
            <a:r>
              <a:rPr sz="2000" dirty="0">
                <a:latin typeface="Arial"/>
                <a:cs typeface="Arial"/>
              </a:rPr>
              <a:t>as template, they produce 2 different </a:t>
            </a:r>
            <a:r>
              <a:rPr sz="2000" spc="5" dirty="0">
                <a:latin typeface="Arial"/>
                <a:cs typeface="Arial"/>
              </a:rPr>
              <a:t>RNA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  with different </a:t>
            </a:r>
            <a:r>
              <a:rPr sz="2000" spc="5" dirty="0">
                <a:latin typeface="Arial"/>
                <a:cs typeface="Arial"/>
              </a:rPr>
              <a:t>sequence </a:t>
            </a:r>
            <a:r>
              <a:rPr sz="2000" dirty="0">
                <a:latin typeface="Arial"/>
                <a:cs typeface="Arial"/>
              </a:rPr>
              <a:t>(complementarity); they code for two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  protein since the amino acids of both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transcribed are different &amp;  one segment of DNA will code for two different </a:t>
            </a:r>
            <a:r>
              <a:rPr sz="2000" spc="-10" dirty="0">
                <a:latin typeface="Arial"/>
                <a:cs typeface="Arial"/>
              </a:rPr>
              <a:t>proteins- </a:t>
            </a:r>
            <a:r>
              <a:rPr sz="2000" dirty="0">
                <a:latin typeface="Arial"/>
                <a:cs typeface="Arial"/>
              </a:rPr>
              <a:t>complicate  genetic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Two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molecules </a:t>
            </a:r>
            <a:r>
              <a:rPr sz="2000" spc="5" dirty="0">
                <a:latin typeface="Arial"/>
                <a:cs typeface="Arial"/>
              </a:rPr>
              <a:t>produced </a:t>
            </a:r>
            <a:r>
              <a:rPr sz="2000" spc="-5" dirty="0">
                <a:latin typeface="Arial"/>
                <a:cs typeface="Arial"/>
              </a:rPr>
              <a:t>simultaneously- </a:t>
            </a:r>
            <a:r>
              <a:rPr sz="2000" dirty="0">
                <a:latin typeface="Arial"/>
                <a:cs typeface="Arial"/>
              </a:rPr>
              <a:t>complementary-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double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stranded RNA- this prevent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translation to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152400"/>
            <a:ext cx="769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Transcription</a:t>
            </a:r>
            <a:r>
              <a:rPr b="1" spc="-65" dirty="0"/>
              <a:t> </a:t>
            </a:r>
            <a:r>
              <a:rPr b="1" dirty="0"/>
              <a:t>unit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863853"/>
            <a:ext cx="8343900" cy="34759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Sequence of nucleotides in DNA </a:t>
            </a:r>
            <a:r>
              <a:rPr sz="2000" spc="-5" dirty="0">
                <a:latin typeface="Arial"/>
                <a:cs typeface="Arial"/>
              </a:rPr>
              <a:t>that </a:t>
            </a:r>
            <a:r>
              <a:rPr sz="2000" dirty="0">
                <a:latin typeface="Arial"/>
                <a:cs typeface="Arial"/>
              </a:rPr>
              <a:t>codes for a single RNA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molecule,  along with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sequences necessary for its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 stretch of DNA transcribed into an RNA molecule is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called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 </a:t>
            </a:r>
            <a:r>
              <a:rPr sz="2000" i="1" dirty="0">
                <a:latin typeface="Arial"/>
                <a:cs typeface="Arial"/>
              </a:rPr>
              <a:t>transcription unit </a:t>
            </a:r>
            <a:r>
              <a:rPr sz="2000" dirty="0">
                <a:latin typeface="Arial"/>
                <a:cs typeface="Arial"/>
              </a:rPr>
              <a:t>and encodes at least one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 3 regions in transcription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unit: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A Promoter- initiates the process of transcription- </a:t>
            </a:r>
            <a:r>
              <a:rPr sz="2000" spc="-5" dirty="0">
                <a:latin typeface="Arial"/>
                <a:cs typeface="Arial"/>
              </a:rPr>
              <a:t>5’ end,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upstream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The Structural gene- codes of RNA- RNA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polymerase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A Terminator- terminates transcription- 3’ </a:t>
            </a:r>
            <a:r>
              <a:rPr sz="2000" spc="-5" dirty="0">
                <a:latin typeface="Arial"/>
                <a:cs typeface="Arial"/>
              </a:rPr>
              <a:t>end,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downstream</a:t>
            </a:r>
            <a:endParaRPr sz="2000">
              <a:latin typeface="Arial"/>
              <a:cs typeface="Arial"/>
            </a:endParaRPr>
          </a:p>
          <a:p>
            <a:pPr marL="355600" marR="883919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Additional </a:t>
            </a:r>
            <a:r>
              <a:rPr sz="2000" i="1" dirty="0">
                <a:latin typeface="Arial"/>
                <a:cs typeface="Arial"/>
              </a:rPr>
              <a:t>regulatory genes </a:t>
            </a:r>
            <a:r>
              <a:rPr sz="2000" dirty="0">
                <a:latin typeface="Arial"/>
                <a:cs typeface="Arial"/>
              </a:rPr>
              <a:t>present upstream &amp; downstream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promoter- regulate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3736" y="4364734"/>
            <a:ext cx="8623300" cy="2451100"/>
            <a:chOff x="173736" y="4364734"/>
            <a:chExt cx="8623300" cy="2451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736" y="4364734"/>
              <a:ext cx="8622792" cy="24505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4419600"/>
              <a:ext cx="8458200" cy="2286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4122" y="4405122"/>
              <a:ext cx="8487410" cy="2315210"/>
            </a:xfrm>
            <a:custGeom>
              <a:avLst/>
              <a:gdLst/>
              <a:ahLst/>
              <a:cxnLst/>
              <a:rect l="l" t="t" r="r" b="b"/>
              <a:pathLst>
                <a:path w="8487410" h="2315209">
                  <a:moveTo>
                    <a:pt x="0" y="2314955"/>
                  </a:moveTo>
                  <a:lnTo>
                    <a:pt x="8487156" y="2314955"/>
                  </a:lnTo>
                  <a:lnTo>
                    <a:pt x="8487156" y="0"/>
                  </a:lnTo>
                  <a:lnTo>
                    <a:pt x="0" y="0"/>
                  </a:lnTo>
                  <a:lnTo>
                    <a:pt x="0" y="231495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370077"/>
            <a:ext cx="8657590" cy="43992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363855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Transcription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is the first step of gene expression, in which a</a:t>
            </a:r>
            <a:r>
              <a:rPr sz="2000" spc="-17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particular  segment of DNA is copied into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RNA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by the enzyme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RNA</a:t>
            </a:r>
            <a:r>
              <a:rPr sz="2000" b="1" spc="-1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Polymerase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marR="8255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DNA base pairs of nucleotides as a complementary language that can</a:t>
            </a:r>
            <a:r>
              <a:rPr sz="2000" spc="-20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be  converted from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DNA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to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RNA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by the action of</a:t>
            </a:r>
            <a:r>
              <a:rPr sz="2000" spc="-20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enzymes.</a:t>
            </a:r>
            <a:endParaRPr sz="2000">
              <a:latin typeface="Arial"/>
              <a:cs typeface="Arial"/>
            </a:endParaRPr>
          </a:p>
          <a:p>
            <a:pPr marL="355600" marR="1003935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Both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strands of DNA (antiparallel) is defined as structural gene</a:t>
            </a:r>
            <a:r>
              <a:rPr sz="2000" spc="-18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in  transcription</a:t>
            </a:r>
            <a:r>
              <a:rPr sz="2000" spc="-4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unit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Enzyme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DNA dependent RNA 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polymerase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catalyse polymerization</a:t>
            </a:r>
            <a:r>
              <a:rPr sz="2000" spc="-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from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5’</a:t>
            </a:r>
            <a:r>
              <a:rPr sz="2000" dirty="0">
                <a:solidFill>
                  <a:srgbClr val="161616"/>
                </a:solidFill>
                <a:latin typeface="Wingdings"/>
                <a:cs typeface="Wingdings"/>
              </a:rPr>
              <a:t>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3’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 only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DNA strand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with polarity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3’</a:t>
            </a:r>
            <a:r>
              <a:rPr sz="2000" dirty="0">
                <a:solidFill>
                  <a:srgbClr val="161616"/>
                </a:solidFill>
                <a:latin typeface="Wingdings"/>
                <a:cs typeface="Wingdings"/>
              </a:rPr>
              <a:t>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5’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act as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template-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template</a:t>
            </a:r>
            <a:r>
              <a:rPr sz="2000" b="1" spc="-13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marR="140335" indent="-342900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Opposite strand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will have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5’</a:t>
            </a:r>
            <a:r>
              <a:rPr sz="2000" dirty="0">
                <a:solidFill>
                  <a:srgbClr val="161616"/>
                </a:solidFill>
                <a:latin typeface="Wingdings"/>
                <a:cs typeface="Wingdings"/>
              </a:rPr>
              <a:t>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3’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polarity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&amp;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have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base sequences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exactly 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same as the </a:t>
            </a:r>
            <a:r>
              <a:rPr sz="2000" i="1" dirty="0">
                <a:solidFill>
                  <a:srgbClr val="161616"/>
                </a:solidFill>
                <a:latin typeface="Arial"/>
                <a:cs typeface="Arial"/>
              </a:rPr>
              <a:t>transcribed RNA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(except thymine in place of uracil)-</a:t>
            </a:r>
            <a:r>
              <a:rPr sz="2000" spc="-18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coding  strand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All reference while defining transcription unit is made with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coding</a:t>
            </a:r>
            <a:r>
              <a:rPr sz="2000" b="1" spc="-15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61616"/>
                </a:solidFill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07136" y="4745734"/>
            <a:ext cx="7785100" cy="2070100"/>
            <a:chOff x="707136" y="4745734"/>
            <a:chExt cx="7785100" cy="2070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136" y="4745734"/>
              <a:ext cx="7784592" cy="20695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4800600"/>
              <a:ext cx="7620000" cy="1905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7522" y="4786122"/>
              <a:ext cx="7649209" cy="1934210"/>
            </a:xfrm>
            <a:custGeom>
              <a:avLst/>
              <a:gdLst/>
              <a:ahLst/>
              <a:cxnLst/>
              <a:rect l="l" t="t" r="r" b="b"/>
              <a:pathLst>
                <a:path w="7649209" h="1934209">
                  <a:moveTo>
                    <a:pt x="0" y="1933955"/>
                  </a:moveTo>
                  <a:lnTo>
                    <a:pt x="7648956" y="1933955"/>
                  </a:lnTo>
                  <a:lnTo>
                    <a:pt x="7648956" y="0"/>
                  </a:lnTo>
                  <a:lnTo>
                    <a:pt x="0" y="0"/>
                  </a:lnTo>
                  <a:lnTo>
                    <a:pt x="0" y="193395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bosomal RNA | Definition &amp; Function | Britann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228600"/>
            <a:ext cx="8531225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ic Acid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52400"/>
            <a:ext cx="8531225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892" y="177495"/>
            <a:ext cx="8004809" cy="447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Promoter </a:t>
            </a:r>
            <a:r>
              <a:rPr sz="2000" dirty="0">
                <a:latin typeface="Arial"/>
                <a:cs typeface="Arial"/>
              </a:rPr>
              <a:t>&amp; </a:t>
            </a:r>
            <a:r>
              <a:rPr sz="2000" b="1" dirty="0">
                <a:latin typeface="Arial"/>
                <a:cs typeface="Arial"/>
              </a:rPr>
              <a:t>terminator</a:t>
            </a:r>
            <a:r>
              <a:rPr sz="2000" dirty="0">
                <a:latin typeface="Arial"/>
                <a:cs typeface="Arial"/>
              </a:rPr>
              <a:t>- flank structural gene i.e., located at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either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end of structural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Location of promoter &amp; terminator- polarity of Coding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Promoter</a:t>
            </a:r>
            <a:endParaRPr sz="2000">
              <a:latin typeface="Arial"/>
              <a:cs typeface="Arial"/>
            </a:endParaRPr>
          </a:p>
          <a:p>
            <a:pPr marL="598170" indent="-586105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97535" algn="l"/>
                <a:tab pos="598805" algn="l"/>
              </a:tabLst>
            </a:pPr>
            <a:r>
              <a:rPr sz="2000" spc="-5" dirty="0">
                <a:latin typeface="Arial"/>
                <a:cs typeface="Arial"/>
              </a:rPr>
              <a:t>located 5’end, </a:t>
            </a:r>
            <a:r>
              <a:rPr sz="2000" dirty="0">
                <a:latin typeface="Arial"/>
                <a:cs typeface="Arial"/>
              </a:rPr>
              <a:t>upstream </a:t>
            </a:r>
            <a:r>
              <a:rPr sz="2000" spc="-5" dirty="0">
                <a:latin typeface="Arial"/>
                <a:cs typeface="Arial"/>
              </a:rPr>
              <a:t>of </a:t>
            </a:r>
            <a:r>
              <a:rPr sz="2000" dirty="0">
                <a:latin typeface="Arial"/>
                <a:cs typeface="Arial"/>
              </a:rPr>
              <a:t>the structural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84"/>
              </a:spcBef>
              <a:buAutoNum type="romanL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DNA sequence- provide binding site for RNA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polymerase</a:t>
            </a:r>
            <a:endParaRPr sz="2000">
              <a:latin typeface="Arial"/>
              <a:cs typeface="Arial"/>
            </a:endParaRPr>
          </a:p>
          <a:p>
            <a:pPr marL="527685" marR="5080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Presence defines </a:t>
            </a:r>
            <a:r>
              <a:rPr sz="2000" i="1" spc="-5" dirty="0">
                <a:latin typeface="Arial"/>
                <a:cs typeface="Arial"/>
              </a:rPr>
              <a:t>template </a:t>
            </a:r>
            <a:r>
              <a:rPr sz="2000" i="1" dirty="0">
                <a:latin typeface="Arial"/>
                <a:cs typeface="Arial"/>
              </a:rPr>
              <a:t>strand &amp; coding strand</a:t>
            </a:r>
            <a:r>
              <a:rPr sz="2000" dirty="0">
                <a:latin typeface="Arial"/>
                <a:cs typeface="Arial"/>
              </a:rPr>
              <a:t>, when promoter  position is switched with terminator, definition of coding &amp;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template  strand is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reversed</a:t>
            </a:r>
            <a:endParaRPr sz="20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Terminator</a:t>
            </a:r>
            <a:endParaRPr sz="2000">
              <a:latin typeface="Arial"/>
              <a:cs typeface="Arial"/>
            </a:endParaRPr>
          </a:p>
          <a:p>
            <a:pPr marL="527685" marR="915035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8320" algn="l"/>
              </a:tabLst>
            </a:pPr>
            <a:r>
              <a:rPr sz="2000" spc="-5" dirty="0">
                <a:latin typeface="Arial"/>
                <a:cs typeface="Arial"/>
              </a:rPr>
              <a:t>Located </a:t>
            </a:r>
            <a:r>
              <a:rPr sz="2000" dirty="0">
                <a:latin typeface="Arial"/>
                <a:cs typeface="Arial"/>
              </a:rPr>
              <a:t>towards </a:t>
            </a:r>
            <a:r>
              <a:rPr sz="2000" spc="-5" dirty="0">
                <a:latin typeface="Arial"/>
                <a:cs typeface="Arial"/>
              </a:rPr>
              <a:t>3’ end of </a:t>
            </a:r>
            <a:r>
              <a:rPr sz="2000" dirty="0">
                <a:latin typeface="Arial"/>
                <a:cs typeface="Arial"/>
              </a:rPr>
              <a:t>structural </a:t>
            </a:r>
            <a:r>
              <a:rPr sz="2000" spc="-5" dirty="0">
                <a:latin typeface="Arial"/>
                <a:cs typeface="Arial"/>
              </a:rPr>
              <a:t>gene (coding </a:t>
            </a:r>
            <a:r>
              <a:rPr sz="2000" dirty="0">
                <a:latin typeface="Arial"/>
                <a:cs typeface="Arial"/>
              </a:rPr>
              <a:t>strand)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,  downstream</a:t>
            </a:r>
            <a:endParaRPr sz="20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480"/>
              </a:spcBef>
              <a:buAutoNum type="romanLcPeriod"/>
              <a:tabLst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Defines the end of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4709158"/>
            <a:ext cx="9144000" cy="2148840"/>
            <a:chOff x="0" y="4709158"/>
            <a:chExt cx="9144000" cy="2148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09158"/>
              <a:ext cx="9144000" cy="2148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54878"/>
              <a:ext cx="9144000" cy="21031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744972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9144000" y="0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696" y="-76200"/>
            <a:ext cx="803930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Transcription </a:t>
            </a:r>
            <a:r>
              <a:rPr dirty="0"/>
              <a:t>unit </a:t>
            </a:r>
            <a:r>
              <a:rPr spc="5" dirty="0"/>
              <a:t>and</a:t>
            </a:r>
            <a:r>
              <a:rPr spc="-114" dirty="0"/>
              <a:t> </a:t>
            </a:r>
            <a:r>
              <a:rPr spc="5" dirty="0"/>
              <a:t>gene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2696" y="651103"/>
            <a:ext cx="8334375" cy="58788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 - genes located- functional unit of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inheritance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 sequence- codes for tRNA or </a:t>
            </a:r>
            <a:r>
              <a:rPr sz="2000" spc="5" dirty="0">
                <a:latin typeface="Arial"/>
                <a:cs typeface="Arial"/>
              </a:rPr>
              <a:t>rRNA </a:t>
            </a:r>
            <a:r>
              <a:rPr sz="2000" dirty="0">
                <a:latin typeface="Arial"/>
                <a:cs typeface="Arial"/>
              </a:rPr>
              <a:t>&amp; defined as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DNA sequence coding </a:t>
            </a:r>
            <a:r>
              <a:rPr sz="2000" i="1" dirty="0">
                <a:latin typeface="Arial"/>
                <a:cs typeface="Arial"/>
              </a:rPr>
              <a:t>polypeptide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Cistron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Cistron</a:t>
            </a:r>
            <a:r>
              <a:rPr sz="2000" dirty="0">
                <a:latin typeface="Arial"/>
                <a:cs typeface="Arial"/>
              </a:rPr>
              <a:t>- segment of DNA </a:t>
            </a:r>
            <a:r>
              <a:rPr sz="2000" spc="-5" dirty="0">
                <a:latin typeface="Arial"/>
                <a:cs typeface="Arial"/>
              </a:rPr>
              <a:t>in the </a:t>
            </a:r>
            <a:r>
              <a:rPr sz="2000" dirty="0">
                <a:latin typeface="Arial"/>
                <a:cs typeface="Arial"/>
              </a:rPr>
              <a:t>structural gene in the transcription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unit  coding for polypeptide (protein) which could be </a:t>
            </a:r>
            <a:r>
              <a:rPr sz="2000" b="1" dirty="0">
                <a:latin typeface="Arial"/>
                <a:cs typeface="Arial"/>
              </a:rPr>
              <a:t>monocistronic  </a:t>
            </a:r>
            <a:r>
              <a:rPr sz="2000" dirty="0">
                <a:latin typeface="Arial"/>
                <a:cs typeface="Arial"/>
              </a:rPr>
              <a:t>(eukaryotes) </a:t>
            </a:r>
            <a:r>
              <a:rPr sz="2000" b="1" dirty="0">
                <a:latin typeface="Arial"/>
                <a:cs typeface="Arial"/>
              </a:rPr>
              <a:t>/ </a:t>
            </a:r>
            <a:r>
              <a:rPr sz="2000" b="1" spc="-5" dirty="0">
                <a:latin typeface="Arial"/>
                <a:cs typeface="Arial"/>
              </a:rPr>
              <a:t>polycistronic </a:t>
            </a:r>
            <a:r>
              <a:rPr sz="2000" spc="-5" dirty="0">
                <a:latin typeface="Arial"/>
                <a:cs typeface="Arial"/>
              </a:rPr>
              <a:t>(prokaryotes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bacteria)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Monocistronic structural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gene-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genes which codes for only one mRNA &amp; translates to </a:t>
            </a:r>
            <a:r>
              <a:rPr sz="2000" i="1" dirty="0">
                <a:latin typeface="Arial"/>
                <a:cs typeface="Arial"/>
              </a:rPr>
              <a:t>one</a:t>
            </a:r>
            <a:r>
              <a:rPr sz="2000" i="1" spc="-17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(Eukaryotes)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spc="-5" dirty="0">
                <a:latin typeface="Arial"/>
                <a:cs typeface="Arial"/>
              </a:rPr>
              <a:t>Interrupted </a:t>
            </a:r>
            <a:r>
              <a:rPr sz="2000" dirty="0">
                <a:latin typeface="Arial"/>
                <a:cs typeface="Arial"/>
              </a:rPr>
              <a:t>coding sequence </a:t>
            </a:r>
            <a:r>
              <a:rPr sz="2000" spc="-5" dirty="0">
                <a:latin typeface="Arial"/>
                <a:cs typeface="Arial"/>
              </a:rPr>
              <a:t>i.e., </a:t>
            </a:r>
            <a:r>
              <a:rPr sz="2000" dirty="0">
                <a:latin typeface="Arial"/>
                <a:cs typeface="Arial"/>
              </a:rPr>
              <a:t>genes are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split</a:t>
            </a:r>
            <a:endParaRPr sz="2000">
              <a:latin typeface="Arial"/>
              <a:cs typeface="Arial"/>
            </a:endParaRPr>
          </a:p>
          <a:p>
            <a:pPr marL="469900" marR="616585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  <a:tab pos="7511415" algn="l"/>
              </a:tabLst>
            </a:pPr>
            <a:r>
              <a:rPr sz="2000" dirty="0">
                <a:latin typeface="Arial"/>
                <a:cs typeface="Arial"/>
              </a:rPr>
              <a:t>Coding/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expre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que</a:t>
            </a:r>
            <a:r>
              <a:rPr sz="2000" spc="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2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-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Exon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equ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nce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which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app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ar	in  mature/ processed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RNA)</a:t>
            </a:r>
            <a:endParaRPr sz="2000">
              <a:latin typeface="Arial"/>
              <a:cs typeface="Arial"/>
            </a:endParaRPr>
          </a:p>
          <a:p>
            <a:pPr marL="469900" marR="127635" indent="-457200">
              <a:lnSpc>
                <a:spcPct val="100000"/>
              </a:lnSpc>
              <a:spcBef>
                <a:spcPts val="4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Exons- interrupted by </a:t>
            </a:r>
            <a:r>
              <a:rPr sz="2000" b="1" dirty="0">
                <a:latin typeface="Arial"/>
                <a:cs typeface="Arial"/>
              </a:rPr>
              <a:t>introns- </a:t>
            </a:r>
            <a:r>
              <a:rPr sz="2000" dirty="0">
                <a:latin typeface="Arial"/>
                <a:cs typeface="Arial"/>
              </a:rPr>
              <a:t>do not appear in mature or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processed  </a:t>
            </a:r>
            <a:r>
              <a:rPr sz="2000" spc="5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marR="662305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Polycistronic </a:t>
            </a:r>
            <a:r>
              <a:rPr sz="2000" b="1" dirty="0">
                <a:latin typeface="Arial"/>
                <a:cs typeface="Arial"/>
              </a:rPr>
              <a:t>gene</a:t>
            </a:r>
            <a:r>
              <a:rPr sz="2000" dirty="0">
                <a:latin typeface="Arial"/>
                <a:cs typeface="Arial"/>
              </a:rPr>
              <a:t>- genes which synthesize one mRNA but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  translate </a:t>
            </a:r>
            <a:r>
              <a:rPr sz="2000" i="1" spc="-5" dirty="0">
                <a:latin typeface="Arial"/>
                <a:cs typeface="Arial"/>
              </a:rPr>
              <a:t>more </a:t>
            </a:r>
            <a:r>
              <a:rPr sz="2000" i="1" dirty="0">
                <a:latin typeface="Arial"/>
                <a:cs typeface="Arial"/>
              </a:rPr>
              <a:t>than one protein</a:t>
            </a:r>
            <a:r>
              <a:rPr sz="2000" i="1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(Prokaryotes)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Regulatory gene- do not code for RNA/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136" y="630936"/>
            <a:ext cx="8547100" cy="5727700"/>
            <a:chOff x="326136" y="630936"/>
            <a:chExt cx="8547100" cy="5727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136" y="630936"/>
              <a:ext cx="8546592" cy="57271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685800"/>
              <a:ext cx="8382000" cy="5562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6522" y="671322"/>
              <a:ext cx="8411210" cy="5591810"/>
            </a:xfrm>
            <a:custGeom>
              <a:avLst/>
              <a:gdLst/>
              <a:ahLst/>
              <a:cxnLst/>
              <a:rect l="l" t="t" r="r" b="b"/>
              <a:pathLst>
                <a:path w="8411210" h="5591810">
                  <a:moveTo>
                    <a:pt x="0" y="5591556"/>
                  </a:moveTo>
                  <a:lnTo>
                    <a:pt x="8410956" y="5591556"/>
                  </a:lnTo>
                  <a:lnTo>
                    <a:pt x="8410956" y="0"/>
                  </a:lnTo>
                  <a:lnTo>
                    <a:pt x="0" y="0"/>
                  </a:lnTo>
                  <a:lnTo>
                    <a:pt x="0" y="559155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26847"/>
            <a:ext cx="769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Types </a:t>
            </a:r>
            <a:r>
              <a:rPr spc="-5"/>
              <a:t>of</a:t>
            </a:r>
            <a:r>
              <a:rPr spc="-95"/>
              <a:t> </a:t>
            </a:r>
            <a:r>
              <a:rPr lang="en-US" spc="-95" dirty="0" smtClean="0"/>
              <a:t>RNA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9740" y="1036065"/>
            <a:ext cx="8041640" cy="447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Three </a:t>
            </a:r>
            <a:r>
              <a:rPr sz="2000" spc="-5" dirty="0">
                <a:latin typeface="Arial"/>
                <a:cs typeface="Arial"/>
              </a:rPr>
              <a:t>types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RNA: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mRNA (messenger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RNA)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tRNA </a:t>
            </a:r>
            <a:r>
              <a:rPr sz="2000" spc="-5" dirty="0">
                <a:latin typeface="Arial"/>
                <a:cs typeface="Arial"/>
              </a:rPr>
              <a:t>(transfer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RNA)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rRNA (ribosomal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RNA)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RNAs- necessary for </a:t>
            </a:r>
            <a:r>
              <a:rPr sz="2000" i="1" dirty="0">
                <a:latin typeface="Arial"/>
                <a:cs typeface="Arial"/>
              </a:rPr>
              <a:t>protein</a:t>
            </a:r>
            <a:r>
              <a:rPr sz="2000" i="1" spc="-1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synthesis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mRNA- act as template for translation to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tRNA- brings amino acids for protein synthesis &amp; reads genetic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rRNA- structural &amp; </a:t>
            </a:r>
            <a:r>
              <a:rPr sz="2000" spc="-5" dirty="0">
                <a:latin typeface="Arial"/>
                <a:cs typeface="Arial"/>
              </a:rPr>
              <a:t>catalytic </a:t>
            </a:r>
            <a:r>
              <a:rPr sz="2000" dirty="0">
                <a:latin typeface="Arial"/>
                <a:cs typeface="Arial"/>
              </a:rPr>
              <a:t>role during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translation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DNA dependent RNA </a:t>
            </a:r>
            <a:r>
              <a:rPr sz="2000" b="1" spc="-5" dirty="0">
                <a:latin typeface="Arial"/>
                <a:cs typeface="Arial"/>
              </a:rPr>
              <a:t>polymerase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catalyze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28600"/>
            <a:ext cx="10055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Components essential for</a:t>
            </a:r>
            <a:r>
              <a:rPr spc="-110" dirty="0"/>
              <a:t> </a:t>
            </a:r>
            <a:r>
              <a:rPr spc="-5" dirty="0"/>
              <a:t>transcription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108303"/>
            <a:ext cx="7887970" cy="42938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Components essential for transcription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include: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RNA polymerase- binds to </a:t>
            </a:r>
            <a:r>
              <a:rPr sz="2000" i="1" dirty="0">
                <a:latin typeface="Arial"/>
                <a:cs typeface="Arial"/>
              </a:rPr>
              <a:t>Promoter </a:t>
            </a:r>
            <a:r>
              <a:rPr sz="2000" dirty="0">
                <a:latin typeface="Arial"/>
                <a:cs typeface="Arial"/>
              </a:rPr>
              <a:t>&amp; initiates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  <a:p>
            <a:pPr marL="469900" marR="508634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Nucleoside triphosphate- substrate &amp; polymerizes in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template  depended fashion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(complementarity)</a:t>
            </a:r>
            <a:endParaRPr sz="2000">
              <a:latin typeface="Arial"/>
              <a:cs typeface="Arial"/>
            </a:endParaRPr>
          </a:p>
          <a:p>
            <a:pPr marL="355600" marR="117475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During polymerization- RNA polymerase with short stretch of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  binds with template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strand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At </a:t>
            </a:r>
            <a:r>
              <a:rPr sz="2000" dirty="0">
                <a:latin typeface="Arial"/>
                <a:cs typeface="Arial"/>
              </a:rPr>
              <a:t>terminator- nascent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with Polymerase falls </a:t>
            </a:r>
            <a:r>
              <a:rPr sz="2000" spc="-5" dirty="0">
                <a:latin typeface="Arial"/>
                <a:cs typeface="Arial"/>
              </a:rPr>
              <a:t>off-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Termination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The process of transcription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includes: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Initiation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Elongation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Termination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0"/>
            <a:ext cx="7922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Transcription </a:t>
            </a:r>
            <a:r>
              <a:rPr dirty="0"/>
              <a:t>in</a:t>
            </a:r>
            <a:r>
              <a:rPr spc="-50" dirty="0"/>
              <a:t> </a:t>
            </a:r>
            <a:r>
              <a:rPr spc="-5" dirty="0"/>
              <a:t>prokaryotes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579475"/>
            <a:ext cx="8112759" cy="600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9870" indent="-342900">
              <a:lnSpc>
                <a:spcPct val="15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Transcription in prokaryotes include 3 steps: initiation, elongation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  termination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polymerase catalyse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polymerization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Enzyme Polymerase is capable- </a:t>
            </a:r>
            <a:r>
              <a:rPr sz="2000" b="1" dirty="0">
                <a:latin typeface="Arial"/>
                <a:cs typeface="Arial"/>
              </a:rPr>
              <a:t>elongation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only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Associates with </a:t>
            </a:r>
            <a:r>
              <a:rPr sz="2000" b="1" dirty="0">
                <a:latin typeface="Arial"/>
                <a:cs typeface="Arial"/>
              </a:rPr>
              <a:t>initiation factor </a:t>
            </a:r>
            <a:r>
              <a:rPr sz="2000" b="1" spc="-15" dirty="0">
                <a:latin typeface="Arial"/>
                <a:cs typeface="Arial"/>
              </a:rPr>
              <a:t>(σ </a:t>
            </a:r>
            <a:r>
              <a:rPr sz="2000" dirty="0">
                <a:latin typeface="Arial"/>
                <a:cs typeface="Arial"/>
              </a:rPr>
              <a:t>sigma) for </a:t>
            </a:r>
            <a:r>
              <a:rPr sz="2000" b="1" dirty="0">
                <a:latin typeface="Arial"/>
                <a:cs typeface="Arial"/>
              </a:rPr>
              <a:t>initiation </a:t>
            </a:r>
            <a:r>
              <a:rPr sz="2000" dirty="0">
                <a:latin typeface="Arial"/>
                <a:cs typeface="Arial"/>
              </a:rPr>
              <a:t>process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b="1" dirty="0">
                <a:latin typeface="Arial"/>
                <a:cs typeface="Arial"/>
              </a:rPr>
              <a:t>termination factor </a:t>
            </a:r>
            <a:r>
              <a:rPr sz="2000" b="1" spc="5" dirty="0">
                <a:latin typeface="Arial"/>
                <a:cs typeface="Arial"/>
              </a:rPr>
              <a:t>(ρ </a:t>
            </a:r>
            <a:r>
              <a:rPr sz="2000" dirty="0">
                <a:latin typeface="Arial"/>
                <a:cs typeface="Arial"/>
              </a:rPr>
              <a:t>rho) to terminate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  <a:p>
            <a:pPr marL="355600" marR="1290955" indent="-342900">
              <a:lnSpc>
                <a:spcPct val="15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Association of sigma &amp; rho factor alters specificity of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  </a:t>
            </a:r>
            <a:r>
              <a:rPr sz="2000" dirty="0">
                <a:latin typeface="Arial"/>
                <a:cs typeface="Arial"/>
              </a:rPr>
              <a:t>polymerase- initiate &amp; terminate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mRNA </a:t>
            </a:r>
            <a:r>
              <a:rPr sz="2000" dirty="0">
                <a:latin typeface="Arial"/>
                <a:cs typeface="Arial"/>
              </a:rPr>
              <a:t>transcribed does not require any processing to become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active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Prokaryotes- nucleus &amp; cytoplasm are not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separate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Translation of </a:t>
            </a:r>
            <a:r>
              <a:rPr sz="2000" spc="5" dirty="0">
                <a:latin typeface="Arial"/>
                <a:cs typeface="Arial"/>
              </a:rPr>
              <a:t>mRNA </a:t>
            </a:r>
            <a:r>
              <a:rPr sz="2000" dirty="0">
                <a:latin typeface="Arial"/>
                <a:cs typeface="Arial"/>
              </a:rPr>
              <a:t>begins before complete transcription of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mRNA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So, transcription &amp; translation is coupled in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prokaryotes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" y="1257300"/>
            <a:ext cx="8686800" cy="5181600"/>
            <a:chOff x="266700" y="1257300"/>
            <a:chExt cx="8686800" cy="5181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6" y="1293876"/>
              <a:ext cx="8613648" cy="51084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6700" y="1257299"/>
              <a:ext cx="8686800" cy="5181600"/>
            </a:xfrm>
            <a:custGeom>
              <a:avLst/>
              <a:gdLst/>
              <a:ahLst/>
              <a:cxnLst/>
              <a:rect l="l" t="t" r="r" b="b"/>
              <a:pathLst>
                <a:path w="8686800" h="5181600">
                  <a:moveTo>
                    <a:pt x="8656320" y="30480"/>
                  </a:moveTo>
                  <a:lnTo>
                    <a:pt x="8648700" y="30480"/>
                  </a:lnTo>
                  <a:lnTo>
                    <a:pt x="8648700" y="38100"/>
                  </a:lnTo>
                  <a:lnTo>
                    <a:pt x="8648700" y="5143500"/>
                  </a:lnTo>
                  <a:lnTo>
                    <a:pt x="38100" y="5143500"/>
                  </a:lnTo>
                  <a:lnTo>
                    <a:pt x="38100" y="38100"/>
                  </a:lnTo>
                  <a:lnTo>
                    <a:pt x="8648700" y="38100"/>
                  </a:lnTo>
                  <a:lnTo>
                    <a:pt x="8648700" y="30480"/>
                  </a:lnTo>
                  <a:lnTo>
                    <a:pt x="30480" y="30480"/>
                  </a:lnTo>
                  <a:lnTo>
                    <a:pt x="30480" y="38100"/>
                  </a:lnTo>
                  <a:lnTo>
                    <a:pt x="30480" y="5143500"/>
                  </a:lnTo>
                  <a:lnTo>
                    <a:pt x="30480" y="5151120"/>
                  </a:lnTo>
                  <a:lnTo>
                    <a:pt x="8656320" y="5151120"/>
                  </a:lnTo>
                  <a:lnTo>
                    <a:pt x="8656320" y="5143500"/>
                  </a:lnTo>
                  <a:lnTo>
                    <a:pt x="8656320" y="38100"/>
                  </a:lnTo>
                  <a:lnTo>
                    <a:pt x="8656320" y="30480"/>
                  </a:lnTo>
                  <a:close/>
                </a:path>
                <a:path w="8686800" h="5181600">
                  <a:moveTo>
                    <a:pt x="8686800" y="0"/>
                  </a:moveTo>
                  <a:lnTo>
                    <a:pt x="8663940" y="0"/>
                  </a:lnTo>
                  <a:lnTo>
                    <a:pt x="8663940" y="22860"/>
                  </a:lnTo>
                  <a:lnTo>
                    <a:pt x="8663940" y="5158740"/>
                  </a:lnTo>
                  <a:lnTo>
                    <a:pt x="22860" y="5158740"/>
                  </a:lnTo>
                  <a:lnTo>
                    <a:pt x="22860" y="22860"/>
                  </a:lnTo>
                  <a:lnTo>
                    <a:pt x="8663940" y="22860"/>
                  </a:lnTo>
                  <a:lnTo>
                    <a:pt x="8663940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0" y="5158740"/>
                  </a:lnTo>
                  <a:lnTo>
                    <a:pt x="0" y="5181600"/>
                  </a:lnTo>
                  <a:lnTo>
                    <a:pt x="8686800" y="5181600"/>
                  </a:lnTo>
                  <a:lnTo>
                    <a:pt x="8686800" y="5158752"/>
                  </a:lnTo>
                  <a:lnTo>
                    <a:pt x="8686800" y="22860"/>
                  </a:lnTo>
                  <a:lnTo>
                    <a:pt x="8686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740" y="490473"/>
            <a:ext cx="8074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Latha"/>
                <a:cs typeface="Latha"/>
              </a:rPr>
              <a:t>Transcription in</a:t>
            </a:r>
            <a:r>
              <a:rPr spc="-95" dirty="0">
                <a:latin typeface="Latha"/>
                <a:cs typeface="Latha"/>
              </a:rPr>
              <a:t> </a:t>
            </a:r>
            <a:r>
              <a:rPr spc="-5" dirty="0">
                <a:latin typeface="Latha"/>
                <a:cs typeface="Latha"/>
              </a:rPr>
              <a:t>Bacteria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88747"/>
            <a:ext cx="6931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Transcription </a:t>
            </a:r>
            <a:r>
              <a:rPr/>
              <a:t>in</a:t>
            </a:r>
            <a:r>
              <a:rPr spc="-80"/>
              <a:t> </a:t>
            </a:r>
            <a:r>
              <a:rPr lang="en-US" spc="-80" dirty="0" smtClean="0"/>
              <a:t>E</a:t>
            </a:r>
            <a:r>
              <a:rPr smtClean="0"/>
              <a:t>ukaryotes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48462" y="883665"/>
            <a:ext cx="8281034" cy="5788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Components essential for transcription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includes: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RNA polymerase: RNA polymerase I, RNA polymerase II &amp;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polymerase </a:t>
            </a:r>
            <a:r>
              <a:rPr sz="2000" spc="-5" dirty="0">
                <a:latin typeface="Arial"/>
                <a:cs typeface="Arial"/>
              </a:rPr>
              <a:t>III- </a:t>
            </a:r>
            <a:r>
              <a:rPr sz="2000" dirty="0">
                <a:latin typeface="Arial"/>
                <a:cs typeface="Arial"/>
              </a:rPr>
              <a:t>nucleus of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680"/>
              </a:spcBef>
              <a:buAutoNum type="arabicPeriod" startAt="2"/>
              <a:tabLst>
                <a:tab pos="469265" algn="l"/>
                <a:tab pos="469900" algn="l"/>
              </a:tabLst>
            </a:pPr>
            <a:r>
              <a:rPr sz="2000" dirty="0">
                <a:latin typeface="Arial"/>
                <a:cs typeface="Arial"/>
              </a:rPr>
              <a:t>Nucleoside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triphosphate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Structural gene of transcription unit- </a:t>
            </a:r>
            <a:r>
              <a:rPr sz="2000" i="1" dirty="0">
                <a:latin typeface="Arial"/>
                <a:cs typeface="Arial"/>
              </a:rPr>
              <a:t>introns </a:t>
            </a:r>
            <a:r>
              <a:rPr sz="2000" dirty="0">
                <a:latin typeface="Arial"/>
                <a:cs typeface="Arial"/>
              </a:rPr>
              <a:t>(does not appear) &amp;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exons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5"/>
              </a:spcBef>
            </a:pPr>
            <a:r>
              <a:rPr sz="2000" dirty="0">
                <a:latin typeface="Arial"/>
                <a:cs typeface="Arial"/>
              </a:rPr>
              <a:t>(appear as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mRNA)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During transcription RNA polymerase </a:t>
            </a:r>
            <a:r>
              <a:rPr sz="2000" spc="5" dirty="0">
                <a:latin typeface="Arial"/>
                <a:cs typeface="Arial"/>
              </a:rPr>
              <a:t>I- </a:t>
            </a:r>
            <a:r>
              <a:rPr sz="2000" b="1" dirty="0">
                <a:latin typeface="Arial"/>
                <a:cs typeface="Arial"/>
              </a:rPr>
              <a:t>rRNAs </a:t>
            </a:r>
            <a:r>
              <a:rPr sz="2000" dirty="0">
                <a:latin typeface="Arial"/>
                <a:cs typeface="Arial"/>
              </a:rPr>
              <a:t>(28S, 18S &amp;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5.8S)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RNA polymerase </a:t>
            </a:r>
            <a:r>
              <a:rPr sz="2000" spc="-5" dirty="0">
                <a:latin typeface="Arial"/>
                <a:cs typeface="Arial"/>
              </a:rPr>
              <a:t>III- </a:t>
            </a:r>
            <a:r>
              <a:rPr sz="2000" b="1" dirty="0">
                <a:latin typeface="Arial"/>
                <a:cs typeface="Arial"/>
              </a:rPr>
              <a:t>tRNA, 5S rRNA &amp; snRNA</a:t>
            </a:r>
            <a:r>
              <a:rPr sz="2000" dirty="0">
                <a:latin typeface="Arial"/>
                <a:cs typeface="Arial"/>
              </a:rPr>
              <a:t>(small nuclear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RNAs)</a:t>
            </a:r>
            <a:endParaRPr sz="2000">
              <a:latin typeface="Arial"/>
              <a:cs typeface="Arial"/>
            </a:endParaRPr>
          </a:p>
          <a:p>
            <a:pPr marL="355600" marR="508634" indent="-342900">
              <a:lnSpc>
                <a:spcPct val="15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RNA polymerase </a:t>
            </a:r>
            <a:r>
              <a:rPr sz="2000" spc="-5" dirty="0">
                <a:latin typeface="Arial"/>
                <a:cs typeface="Arial"/>
              </a:rPr>
              <a:t>II- </a:t>
            </a:r>
            <a:r>
              <a:rPr sz="2000" dirty="0">
                <a:latin typeface="Arial"/>
                <a:cs typeface="Arial"/>
              </a:rPr>
              <a:t>precursor of mRNA- </a:t>
            </a:r>
            <a:r>
              <a:rPr sz="2000" b="1" dirty="0">
                <a:latin typeface="Arial"/>
                <a:cs typeface="Arial"/>
              </a:rPr>
              <a:t>heterogeneous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nuclear  RNA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(hnRNA)</a:t>
            </a:r>
            <a:endParaRPr sz="2000">
              <a:latin typeface="Arial"/>
              <a:cs typeface="Arial"/>
            </a:endParaRPr>
          </a:p>
          <a:p>
            <a:pPr marL="355600" marR="450215" indent="-342900">
              <a:lnSpc>
                <a:spcPct val="1501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Precursor RNA or nascent </a:t>
            </a:r>
            <a:r>
              <a:rPr sz="2000" spc="5" dirty="0">
                <a:latin typeface="Arial"/>
                <a:cs typeface="Arial"/>
              </a:rPr>
              <a:t>RNA- </a:t>
            </a:r>
            <a:r>
              <a:rPr sz="2000" dirty="0">
                <a:latin typeface="Arial"/>
                <a:cs typeface="Arial"/>
              </a:rPr>
              <a:t>hnRNA which undergo capping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  splicing to form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mRNA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502665"/>
            <a:ext cx="7936230" cy="5848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Primary transcript have introns &amp; exons- non functional-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splicing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Splicing- introns are removed &amp; exons joined in defined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order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hnRNA- additional processing- </a:t>
            </a:r>
            <a:r>
              <a:rPr sz="2000" b="1" dirty="0">
                <a:latin typeface="Arial"/>
                <a:cs typeface="Arial"/>
              </a:rPr>
              <a:t>capping &amp;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tailing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Capping- Methyl </a:t>
            </a:r>
            <a:r>
              <a:rPr sz="2000" spc="-5" dirty="0">
                <a:latin typeface="Arial"/>
                <a:cs typeface="Arial"/>
              </a:rPr>
              <a:t>guanosine </a:t>
            </a:r>
            <a:r>
              <a:rPr sz="2000" dirty="0">
                <a:latin typeface="Arial"/>
                <a:cs typeface="Arial"/>
              </a:rPr>
              <a:t>triphosphate added to </a:t>
            </a:r>
            <a:r>
              <a:rPr sz="2000" spc="-5" dirty="0">
                <a:latin typeface="Arial"/>
                <a:cs typeface="Arial"/>
              </a:rPr>
              <a:t>5’ end of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hnRNA</a:t>
            </a:r>
            <a:endParaRPr sz="2000">
              <a:latin typeface="Arial"/>
              <a:cs typeface="Arial"/>
            </a:endParaRPr>
          </a:p>
          <a:p>
            <a:pPr marL="355600" marR="114935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Tailing- adenylate residues (Poly adenine 200-300 approx)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added-  </a:t>
            </a:r>
            <a:r>
              <a:rPr sz="2000" spc="-5" dirty="0">
                <a:latin typeface="Arial"/>
                <a:cs typeface="Arial"/>
              </a:rPr>
              <a:t>3’end in </a:t>
            </a:r>
            <a:r>
              <a:rPr sz="2000" i="1" spc="-5" dirty="0">
                <a:latin typeface="Arial"/>
                <a:cs typeface="Arial"/>
              </a:rPr>
              <a:t>template </a:t>
            </a:r>
            <a:r>
              <a:rPr sz="2000" i="1" dirty="0">
                <a:latin typeface="Arial"/>
                <a:cs typeface="Arial"/>
              </a:rPr>
              <a:t>independent manner</a:t>
            </a:r>
            <a:r>
              <a:rPr sz="2000" dirty="0">
                <a:latin typeface="Arial"/>
                <a:cs typeface="Arial"/>
              </a:rPr>
              <a:t>- fully processed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hnRNA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5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Fully processed hnRNA is called mRNA- transported out of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nucleus  for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translation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750">
              <a:latin typeface="Arial"/>
              <a:cs typeface="Arial"/>
            </a:endParaRPr>
          </a:p>
          <a:p>
            <a:pPr marL="355600" marR="352425" indent="-343535">
              <a:lnSpc>
                <a:spcPct val="15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Split gene arrangement &amp; presence of </a:t>
            </a:r>
            <a:r>
              <a:rPr sz="2000" spc="5" dirty="0">
                <a:latin typeface="Arial"/>
                <a:cs typeface="Arial"/>
              </a:rPr>
              <a:t>introns- </a:t>
            </a:r>
            <a:r>
              <a:rPr sz="2000" dirty="0">
                <a:latin typeface="Arial"/>
                <a:cs typeface="Arial"/>
              </a:rPr>
              <a:t>ancient feature</a:t>
            </a:r>
            <a:r>
              <a:rPr sz="2000" spc="-2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genome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Process of splicing- dominance of </a:t>
            </a:r>
            <a:r>
              <a:rPr sz="2000" b="1" dirty="0">
                <a:latin typeface="Arial"/>
                <a:cs typeface="Arial"/>
              </a:rPr>
              <a:t>RNA</a:t>
            </a:r>
            <a:r>
              <a:rPr sz="2000" b="1" spc="-15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world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2336" y="326136"/>
            <a:ext cx="8432800" cy="3822700"/>
            <a:chOff x="402336" y="326136"/>
            <a:chExt cx="8432800" cy="3822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336" y="326136"/>
              <a:ext cx="8432292" cy="38221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381000"/>
              <a:ext cx="8267700" cy="3657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2722" y="366522"/>
              <a:ext cx="8296909" cy="3686810"/>
            </a:xfrm>
            <a:custGeom>
              <a:avLst/>
              <a:gdLst/>
              <a:ahLst/>
              <a:cxnLst/>
              <a:rect l="l" t="t" r="r" b="b"/>
              <a:pathLst>
                <a:path w="8296909" h="3686810">
                  <a:moveTo>
                    <a:pt x="0" y="3686555"/>
                  </a:moveTo>
                  <a:lnTo>
                    <a:pt x="8296656" y="3686555"/>
                  </a:lnTo>
                  <a:lnTo>
                    <a:pt x="8296656" y="0"/>
                  </a:lnTo>
                  <a:lnTo>
                    <a:pt x="0" y="0"/>
                  </a:lnTo>
                  <a:lnTo>
                    <a:pt x="0" y="368655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02336" y="4212334"/>
            <a:ext cx="8432800" cy="2527300"/>
            <a:chOff x="402336" y="4212334"/>
            <a:chExt cx="8432800" cy="25273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336" y="4212334"/>
              <a:ext cx="8432292" cy="25267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4267200"/>
              <a:ext cx="8267700" cy="2362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2722" y="4252722"/>
              <a:ext cx="8296909" cy="2391410"/>
            </a:xfrm>
            <a:custGeom>
              <a:avLst/>
              <a:gdLst/>
              <a:ahLst/>
              <a:cxnLst/>
              <a:rect l="l" t="t" r="r" b="b"/>
              <a:pathLst>
                <a:path w="8296909" h="2391409">
                  <a:moveTo>
                    <a:pt x="0" y="2391155"/>
                  </a:moveTo>
                  <a:lnTo>
                    <a:pt x="8296656" y="2391155"/>
                  </a:lnTo>
                  <a:lnTo>
                    <a:pt x="8296656" y="0"/>
                  </a:lnTo>
                  <a:lnTo>
                    <a:pt x="0" y="0"/>
                  </a:lnTo>
                  <a:lnTo>
                    <a:pt x="0" y="239115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Nucleic acid - AccessScience from McGraw-Hill Educ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228600"/>
            <a:ext cx="8531225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9391" y="545591"/>
            <a:ext cx="8031480" cy="5745480"/>
            <a:chOff x="469391" y="545591"/>
            <a:chExt cx="8031480" cy="5745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391" y="545591"/>
              <a:ext cx="8031480" cy="57454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399" y="609599"/>
              <a:ext cx="7848600" cy="5562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4349" y="590549"/>
              <a:ext cx="7886700" cy="5600700"/>
            </a:xfrm>
            <a:custGeom>
              <a:avLst/>
              <a:gdLst/>
              <a:ahLst/>
              <a:cxnLst/>
              <a:rect l="l" t="t" r="r" b="b"/>
              <a:pathLst>
                <a:path w="7886700" h="5600700">
                  <a:moveTo>
                    <a:pt x="0" y="5600700"/>
                  </a:moveTo>
                  <a:lnTo>
                    <a:pt x="7886700" y="5600700"/>
                  </a:lnTo>
                  <a:lnTo>
                    <a:pt x="7886700" y="0"/>
                  </a:lnTo>
                  <a:lnTo>
                    <a:pt x="0" y="0"/>
                  </a:lnTo>
                  <a:lnTo>
                    <a:pt x="0" y="56007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" y="28954"/>
            <a:ext cx="9037320" cy="6829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403605"/>
            <a:ext cx="76936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Genetic</a:t>
            </a:r>
            <a:r>
              <a:rPr spc="-95" dirty="0"/>
              <a:t> </a:t>
            </a:r>
            <a:r>
              <a:rPr dirty="0"/>
              <a:t>code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6240" y="1168653"/>
            <a:ext cx="8211820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9100" marR="806450" indent="-34353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419100" algn="l"/>
                <a:tab pos="419734" algn="l"/>
              </a:tabLst>
            </a:pPr>
            <a:r>
              <a:rPr sz="2000" dirty="0">
                <a:latin typeface="Arial"/>
                <a:cs typeface="Arial"/>
              </a:rPr>
              <a:t>Is the genetic information required for translation of polymer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nucleotide to polymer of amino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419100" indent="-343535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419100" algn="l"/>
                <a:tab pos="419734" algn="l"/>
              </a:tabLst>
            </a:pPr>
            <a:r>
              <a:rPr sz="2000" dirty="0">
                <a:latin typeface="Arial"/>
                <a:cs typeface="Arial"/>
              </a:rPr>
              <a:t>Information are transferred in the form of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codes.</a:t>
            </a:r>
            <a:endParaRPr sz="2000">
              <a:latin typeface="Arial"/>
              <a:cs typeface="Arial"/>
            </a:endParaRPr>
          </a:p>
          <a:p>
            <a:pPr marL="419100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419100" algn="l"/>
                <a:tab pos="419734" algn="l"/>
              </a:tabLst>
            </a:pPr>
            <a:r>
              <a:rPr sz="2000" dirty="0">
                <a:latin typeface="Arial"/>
                <a:cs typeface="Arial"/>
              </a:rPr>
              <a:t>This </a:t>
            </a:r>
            <a:r>
              <a:rPr sz="2000" spc="-5" dirty="0">
                <a:latin typeface="Arial"/>
                <a:cs typeface="Arial"/>
              </a:rPr>
              <a:t>is ‘language’ of </a:t>
            </a:r>
            <a:r>
              <a:rPr sz="2000" dirty="0">
                <a:latin typeface="Arial"/>
                <a:cs typeface="Arial"/>
              </a:rPr>
              <a:t>the genes, </a:t>
            </a:r>
            <a:r>
              <a:rPr sz="2000" spc="-5" dirty="0">
                <a:latin typeface="Arial"/>
                <a:cs typeface="Arial"/>
              </a:rPr>
              <a:t>also </a:t>
            </a:r>
            <a:r>
              <a:rPr sz="2000" dirty="0">
                <a:latin typeface="Arial"/>
                <a:cs typeface="Arial"/>
              </a:rPr>
              <a:t>known </a:t>
            </a:r>
            <a:r>
              <a:rPr sz="2000" spc="-5" dirty="0">
                <a:latin typeface="Arial"/>
                <a:cs typeface="Arial"/>
              </a:rPr>
              <a:t>as </a:t>
            </a:r>
            <a:r>
              <a:rPr sz="2000" dirty="0">
                <a:latin typeface="Arial"/>
                <a:cs typeface="Arial"/>
              </a:rPr>
              <a:t>the genetic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code.</a:t>
            </a:r>
            <a:endParaRPr sz="2000">
              <a:latin typeface="Arial"/>
              <a:cs typeface="Arial"/>
            </a:endParaRPr>
          </a:p>
          <a:p>
            <a:pPr marL="419100" marR="44069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419100" algn="l"/>
                <a:tab pos="419734" algn="l"/>
              </a:tabLst>
            </a:pPr>
            <a:r>
              <a:rPr sz="2000" dirty="0">
                <a:latin typeface="Arial"/>
                <a:cs typeface="Arial"/>
              </a:rPr>
              <a:t>There are 20 different amino acids that make up of proteins in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  body.</a:t>
            </a:r>
            <a:endParaRPr sz="2000">
              <a:latin typeface="Arial"/>
              <a:cs typeface="Arial"/>
            </a:endParaRPr>
          </a:p>
          <a:p>
            <a:pPr marL="419100" marR="8128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419734" algn="l"/>
              </a:tabLst>
            </a:pPr>
            <a:r>
              <a:rPr sz="2000" spc="-5" dirty="0">
                <a:latin typeface="Arial"/>
                <a:cs typeface="Arial"/>
              </a:rPr>
              <a:t>But </a:t>
            </a:r>
            <a:r>
              <a:rPr sz="2000" dirty="0">
                <a:latin typeface="Arial"/>
                <a:cs typeface="Arial"/>
              </a:rPr>
              <a:t>there are only 4 different bases in the DNA and RNA. This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would  mean that one base cannot code </a:t>
            </a:r>
            <a:r>
              <a:rPr sz="2000" spc="-5" dirty="0">
                <a:latin typeface="Arial"/>
                <a:cs typeface="Arial"/>
              </a:rPr>
              <a:t>for </a:t>
            </a:r>
            <a:r>
              <a:rPr sz="2000" dirty="0">
                <a:latin typeface="Arial"/>
                <a:cs typeface="Arial"/>
              </a:rPr>
              <a:t>one amino acid since there are  20 amino acids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available.</a:t>
            </a:r>
            <a:endParaRPr sz="2000">
              <a:latin typeface="Arial"/>
              <a:cs typeface="Arial"/>
            </a:endParaRPr>
          </a:p>
          <a:p>
            <a:pPr marL="419100" marR="181610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419100" algn="l"/>
                <a:tab pos="419734" algn="l"/>
              </a:tabLst>
            </a:pPr>
            <a:r>
              <a:rPr sz="2000" dirty="0">
                <a:latin typeface="Arial"/>
                <a:cs typeface="Arial"/>
              </a:rPr>
              <a:t>A sequence of 3 bases seem the most probable since it can give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64  codon </a:t>
            </a:r>
            <a:r>
              <a:rPr sz="2000" spc="5" dirty="0">
                <a:latin typeface="Arial"/>
                <a:cs typeface="Arial"/>
              </a:rPr>
              <a:t>(4</a:t>
            </a:r>
            <a:r>
              <a:rPr sz="1950" spc="7" baseline="25641" dirty="0">
                <a:latin typeface="Arial"/>
                <a:cs typeface="Arial"/>
              </a:rPr>
              <a:t>3</a:t>
            </a:r>
            <a:r>
              <a:rPr sz="2000" spc="5" dirty="0">
                <a:latin typeface="Arial"/>
                <a:cs typeface="Arial"/>
              </a:rPr>
              <a:t>) </a:t>
            </a:r>
            <a:r>
              <a:rPr sz="2000" dirty="0">
                <a:latin typeface="Arial"/>
                <a:cs typeface="Arial"/>
              </a:rPr>
              <a:t>possible combination of bases, </a:t>
            </a:r>
            <a:r>
              <a:rPr sz="2000" spc="-5" dirty="0">
                <a:latin typeface="Arial"/>
                <a:cs typeface="Arial"/>
              </a:rPr>
              <a:t>this </a:t>
            </a:r>
            <a:r>
              <a:rPr sz="2000" dirty="0">
                <a:latin typeface="Arial"/>
                <a:cs typeface="Arial"/>
              </a:rPr>
              <a:t>could count for the  twenty amino acids available in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organism.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50647"/>
            <a:ext cx="8227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General features </a:t>
            </a:r>
            <a:r>
              <a:rPr spc="-5" dirty="0"/>
              <a:t>of </a:t>
            </a:r>
            <a:r>
              <a:rPr dirty="0"/>
              <a:t>genetic</a:t>
            </a:r>
            <a:r>
              <a:rPr spc="-125" dirty="0"/>
              <a:t> </a:t>
            </a:r>
            <a:r>
              <a:rPr dirty="0"/>
              <a:t>code.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940053"/>
            <a:ext cx="8442960" cy="5330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2479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The genetic code is triplet: </a:t>
            </a:r>
            <a:r>
              <a:rPr sz="2000" dirty="0">
                <a:latin typeface="Arial"/>
                <a:cs typeface="Arial"/>
              </a:rPr>
              <a:t>Each codon is made up of three specific  nucleotides. 61 codon code for amino acids &amp; 3 codon do not code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  any amino acids &amp; they function- </a:t>
            </a:r>
            <a:r>
              <a:rPr sz="2000" spc="-5" dirty="0">
                <a:latin typeface="Arial"/>
                <a:cs typeface="Arial"/>
              </a:rPr>
              <a:t>Stop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codon </a:t>
            </a:r>
            <a:r>
              <a:rPr sz="2000" b="1" i="1" spc="-5" dirty="0">
                <a:latin typeface="Arial"/>
                <a:cs typeface="Arial"/>
              </a:rPr>
              <a:t>is </a:t>
            </a:r>
            <a:r>
              <a:rPr sz="2000" b="1" i="1" dirty="0">
                <a:latin typeface="Arial"/>
                <a:cs typeface="Arial"/>
              </a:rPr>
              <a:t>unambiguous &amp; Specific</a:t>
            </a:r>
            <a:r>
              <a:rPr sz="2000" dirty="0">
                <a:latin typeface="Arial"/>
                <a:cs typeface="Arial"/>
              </a:rPr>
              <a:t>- one codon codes for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only  one amino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355600" marR="5715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code </a:t>
            </a:r>
            <a:r>
              <a:rPr sz="2000" b="1" i="1" spc="-5" dirty="0">
                <a:latin typeface="Arial"/>
                <a:cs typeface="Arial"/>
              </a:rPr>
              <a:t>is </a:t>
            </a:r>
            <a:r>
              <a:rPr sz="2000" b="1" i="1" dirty="0">
                <a:latin typeface="Arial"/>
                <a:cs typeface="Arial"/>
              </a:rPr>
              <a:t>universal: </a:t>
            </a:r>
            <a:r>
              <a:rPr sz="2000" dirty="0">
                <a:latin typeface="Arial"/>
                <a:cs typeface="Arial"/>
              </a:rPr>
              <a:t>each codon codes for specific amino acid  in all living organism. </a:t>
            </a:r>
            <a:r>
              <a:rPr sz="2000" spc="-5" dirty="0">
                <a:latin typeface="Arial"/>
                <a:cs typeface="Arial"/>
              </a:rPr>
              <a:t>Eg.- </a:t>
            </a:r>
            <a:r>
              <a:rPr sz="2000" dirty="0">
                <a:latin typeface="Arial"/>
                <a:cs typeface="Arial"/>
              </a:rPr>
              <a:t>UUU codes for Phenylalanine (phe)-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bacteria  &amp;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human</a:t>
            </a:r>
            <a:endParaRPr sz="2000">
              <a:latin typeface="Arial"/>
              <a:cs typeface="Arial"/>
            </a:endParaRPr>
          </a:p>
          <a:p>
            <a:pPr marL="355600" marR="316865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codons are no </a:t>
            </a:r>
            <a:r>
              <a:rPr sz="2000" b="1" i="1" spc="-5" dirty="0">
                <a:latin typeface="Arial"/>
                <a:cs typeface="Arial"/>
              </a:rPr>
              <a:t>over </a:t>
            </a:r>
            <a:r>
              <a:rPr sz="2000" b="1" i="1" dirty="0">
                <a:latin typeface="Arial"/>
                <a:cs typeface="Arial"/>
              </a:rPr>
              <a:t>lapping: </a:t>
            </a:r>
            <a:r>
              <a:rPr sz="2000" dirty="0">
                <a:latin typeface="Arial"/>
                <a:cs typeface="Arial"/>
              </a:rPr>
              <a:t>Adjacent codon never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shares  there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nucleotides.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code </a:t>
            </a:r>
            <a:r>
              <a:rPr sz="2000" b="1" i="1" spc="-5" dirty="0">
                <a:latin typeface="Arial"/>
                <a:cs typeface="Arial"/>
              </a:rPr>
              <a:t>is </a:t>
            </a:r>
            <a:r>
              <a:rPr sz="2000" b="1" i="1" dirty="0">
                <a:latin typeface="Arial"/>
                <a:cs typeface="Arial"/>
              </a:rPr>
              <a:t>comma less/ punctuation: </a:t>
            </a:r>
            <a:r>
              <a:rPr sz="2000" dirty="0">
                <a:latin typeface="Arial"/>
                <a:cs typeface="Arial"/>
              </a:rPr>
              <a:t>There is no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gap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(contiguous) between neighboring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r>
              <a:rPr sz="2000" b="1" i="1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marR="702945" indent="-342900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codon </a:t>
            </a:r>
            <a:r>
              <a:rPr sz="2000" b="1" i="1" spc="-5" dirty="0">
                <a:latin typeface="Arial"/>
                <a:cs typeface="Arial"/>
              </a:rPr>
              <a:t>is </a:t>
            </a:r>
            <a:r>
              <a:rPr sz="2000" b="1" i="1" dirty="0">
                <a:latin typeface="Arial"/>
                <a:cs typeface="Arial"/>
              </a:rPr>
              <a:t>degenerative in nature: </a:t>
            </a:r>
            <a:r>
              <a:rPr sz="2000" dirty="0">
                <a:latin typeface="Arial"/>
                <a:cs typeface="Arial"/>
              </a:rPr>
              <a:t>more than one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  codes for single amino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Ex GUA, GUG, GUC,GUU codes for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valine.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AUG has dual function, codes for Methionine (met) &amp; </a:t>
            </a:r>
            <a:r>
              <a:rPr sz="2000" b="1" dirty="0">
                <a:latin typeface="Arial"/>
                <a:cs typeface="Arial"/>
              </a:rPr>
              <a:t>initiator</a:t>
            </a:r>
            <a:r>
              <a:rPr sz="2000" b="1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79475"/>
            <a:ext cx="7859395" cy="386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02870" indent="-343535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Genetic code: </a:t>
            </a:r>
            <a:r>
              <a:rPr sz="2000" dirty="0">
                <a:latin typeface="Arial"/>
                <a:cs typeface="Arial"/>
              </a:rPr>
              <a:t>The three specific nucleotide sequence that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codes  for specific amino acid present in DNA is called genetic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code.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Codon: </a:t>
            </a:r>
            <a:r>
              <a:rPr sz="2000" dirty="0">
                <a:latin typeface="Arial"/>
                <a:cs typeface="Arial"/>
              </a:rPr>
              <a:t>The three specific nucleotide sequence that codes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Arial"/>
                <a:cs typeface="Arial"/>
              </a:rPr>
              <a:t>specific amino acid present in m-RNA is called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codon.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5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Anti codon: </a:t>
            </a:r>
            <a:r>
              <a:rPr sz="2000" dirty="0">
                <a:latin typeface="Arial"/>
                <a:cs typeface="Arial"/>
              </a:rPr>
              <a:t>The three specific nucleotide sequence that codes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  specific amino acid present in anticodon arm of t-RNA is called  anticodon.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Anticodons are complementary to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re the DNA World meets the RNA World in modern protein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4" y="214312"/>
            <a:ext cx="8378826" cy="641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Genetic Material - Human Genome Project: Vivien 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457200"/>
            <a:ext cx="8074025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350875"/>
            <a:ext cx="8350250" cy="5421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97840" indent="-342900">
              <a:lnSpc>
                <a:spcPct val="15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Initiator codon: </a:t>
            </a:r>
            <a:r>
              <a:rPr sz="2000" dirty="0">
                <a:latin typeface="Arial"/>
                <a:cs typeface="Arial"/>
              </a:rPr>
              <a:t>AUG is the initiator codon that initiates the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  synthesis. It codes for amino acid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methionine.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50100"/>
              </a:lnSpc>
              <a:spcBef>
                <a:spcPts val="4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Terminator codon: </a:t>
            </a:r>
            <a:r>
              <a:rPr sz="2000" dirty="0">
                <a:latin typeface="Arial"/>
                <a:cs typeface="Arial"/>
              </a:rPr>
              <a:t>Among 64 codon, three codon UAG, UGA, UAA  does not codes for any amino acids. These are called terminator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  or non-sense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codon.</a:t>
            </a:r>
            <a:endParaRPr sz="2000">
              <a:latin typeface="Arial"/>
              <a:cs typeface="Arial"/>
            </a:endParaRPr>
          </a:p>
          <a:p>
            <a:pPr marL="355600" marR="86360" indent="-342900">
              <a:lnSpc>
                <a:spcPct val="1501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code is unambiguous: </a:t>
            </a:r>
            <a:r>
              <a:rPr sz="2000" dirty="0">
                <a:latin typeface="Arial"/>
                <a:cs typeface="Arial"/>
              </a:rPr>
              <a:t>Each codon codes for specific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amino  acid, and only one amino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Arial"/>
                <a:cs typeface="Arial"/>
              </a:rPr>
              <a:t>Ex: </a:t>
            </a:r>
            <a:r>
              <a:rPr sz="2000" dirty="0">
                <a:latin typeface="Arial"/>
                <a:cs typeface="Arial"/>
              </a:rPr>
              <a:t>The codon </a:t>
            </a:r>
            <a:r>
              <a:rPr sz="2000" spc="5" dirty="0">
                <a:latin typeface="Arial"/>
                <a:cs typeface="Arial"/>
              </a:rPr>
              <a:t>UUU </a:t>
            </a:r>
            <a:r>
              <a:rPr sz="2000" dirty="0">
                <a:latin typeface="Arial"/>
                <a:cs typeface="Arial"/>
              </a:rPr>
              <a:t>codes for the amino acid phenyl alanine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only.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Genetic code </a:t>
            </a:r>
            <a:r>
              <a:rPr sz="2000" b="1" i="1" spc="-5" dirty="0">
                <a:latin typeface="Arial"/>
                <a:cs typeface="Arial"/>
              </a:rPr>
              <a:t>is </a:t>
            </a:r>
            <a:r>
              <a:rPr sz="2000" b="1" i="1" dirty="0">
                <a:latin typeface="Arial"/>
                <a:cs typeface="Arial"/>
              </a:rPr>
              <a:t>unidirectional: </a:t>
            </a:r>
            <a:r>
              <a:rPr sz="2000" dirty="0">
                <a:latin typeface="Arial"/>
                <a:cs typeface="Arial"/>
              </a:rPr>
              <a:t>codon reads </a:t>
            </a:r>
            <a:r>
              <a:rPr sz="2000" spc="-5" dirty="0">
                <a:latin typeface="Arial"/>
                <a:cs typeface="Arial"/>
              </a:rPr>
              <a:t>only in 5’ </a:t>
            </a:r>
            <a:r>
              <a:rPr sz="2000" dirty="0">
                <a:latin typeface="Arial"/>
                <a:cs typeface="Arial"/>
              </a:rPr>
              <a:t>to </a:t>
            </a:r>
            <a:r>
              <a:rPr sz="2000" spc="-5" dirty="0">
                <a:latin typeface="Arial"/>
                <a:cs typeface="Arial"/>
              </a:rPr>
              <a:t>3’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direction.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i="1" dirty="0">
                <a:latin typeface="Arial"/>
                <a:cs typeface="Arial"/>
              </a:rPr>
              <a:t>Wobble base: </a:t>
            </a:r>
            <a:r>
              <a:rPr sz="2000" dirty="0">
                <a:latin typeface="Arial"/>
                <a:cs typeface="Arial"/>
              </a:rPr>
              <a:t>In each codon third nitrogenous base is less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specific.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680"/>
              </a:spcBef>
              <a:buChar char="•"/>
              <a:tabLst>
                <a:tab pos="354965" algn="l"/>
                <a:tab pos="355600" algn="l"/>
                <a:tab pos="862330" algn="l"/>
              </a:tabLst>
            </a:pPr>
            <a:r>
              <a:rPr sz="2000" spc="-5" dirty="0">
                <a:latin typeface="Arial"/>
                <a:cs typeface="Arial"/>
              </a:rPr>
              <a:t>Ex:	</a:t>
            </a:r>
            <a:r>
              <a:rPr sz="2000" dirty="0">
                <a:latin typeface="Arial"/>
                <a:cs typeface="Arial"/>
              </a:rPr>
              <a:t>GUA, </a:t>
            </a:r>
            <a:r>
              <a:rPr sz="2000" spc="5" dirty="0">
                <a:latin typeface="Arial"/>
                <a:cs typeface="Arial"/>
              </a:rPr>
              <a:t>GUC, </a:t>
            </a:r>
            <a:r>
              <a:rPr sz="2000" dirty="0">
                <a:latin typeface="Arial"/>
                <a:cs typeface="Arial"/>
              </a:rPr>
              <a:t>GUG, GUU codes for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valine.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26847"/>
            <a:ext cx="7465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Juice ITC"/>
                <a:cs typeface="Juice ITC"/>
              </a:rPr>
              <a:t>Mutation and genetic</a:t>
            </a:r>
            <a:r>
              <a:rPr b="1" spc="-40" dirty="0">
                <a:latin typeface="Juice ITC"/>
                <a:cs typeface="Juice ITC"/>
              </a:rPr>
              <a:t> </a:t>
            </a:r>
            <a:r>
              <a:rPr b="1" spc="-5" dirty="0">
                <a:latin typeface="Juice ITC"/>
                <a:cs typeface="Juice ITC"/>
              </a:rPr>
              <a:t>code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960475"/>
            <a:ext cx="8081645" cy="472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8110" indent="-343535">
              <a:lnSpc>
                <a:spcPct val="150000"/>
              </a:lnSpc>
              <a:spcBef>
                <a:spcPts val="10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Insertion or deletion of one or two bases changes the reading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frame  from the point of insertion or deletion- </a:t>
            </a:r>
            <a:r>
              <a:rPr sz="2000" b="1" dirty="0">
                <a:latin typeface="Arial"/>
                <a:cs typeface="Arial"/>
              </a:rPr>
              <a:t>Point</a:t>
            </a:r>
            <a:r>
              <a:rPr sz="2000" b="1" spc="-1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Mutation</a:t>
            </a:r>
            <a:r>
              <a:rPr sz="200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marR="43815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A classical example of point mutation is a change of single base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pair 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gene for beta globin chain that results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change of amino  acid residue glutamate to valine. It results into a diseased condition  called as </a:t>
            </a:r>
            <a:r>
              <a:rPr sz="2000" b="1" dirty="0">
                <a:latin typeface="Arial"/>
                <a:cs typeface="Arial"/>
              </a:rPr>
              <a:t>sickle cell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anemia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Insertion or deletion of three or its multiple bases insert or delete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one  or multiple codon hence one or multiple amino </a:t>
            </a:r>
            <a:r>
              <a:rPr sz="2000" spc="5" dirty="0">
                <a:latin typeface="Arial"/>
                <a:cs typeface="Arial"/>
              </a:rPr>
              <a:t>acids, </a:t>
            </a:r>
            <a:r>
              <a:rPr sz="2000" dirty="0">
                <a:latin typeface="Arial"/>
                <a:cs typeface="Arial"/>
              </a:rPr>
              <a:t>and reading  frame remains unaltered from that point onwards. Such mutations  are referred to as </a:t>
            </a:r>
            <a:r>
              <a:rPr sz="2000" b="1" spc="-5" dirty="0">
                <a:latin typeface="Arial"/>
                <a:cs typeface="Arial"/>
              </a:rPr>
              <a:t>frame-shift </a:t>
            </a:r>
            <a:r>
              <a:rPr sz="2000" b="1" dirty="0">
                <a:latin typeface="Arial"/>
                <a:cs typeface="Arial"/>
              </a:rPr>
              <a:t>insertion </a:t>
            </a:r>
            <a:r>
              <a:rPr sz="2000" dirty="0">
                <a:latin typeface="Arial"/>
                <a:cs typeface="Arial"/>
              </a:rPr>
              <a:t>or </a:t>
            </a:r>
            <a:r>
              <a:rPr sz="2000" b="1" dirty="0">
                <a:latin typeface="Arial"/>
                <a:cs typeface="Arial"/>
              </a:rPr>
              <a:t>deletion</a:t>
            </a:r>
            <a:r>
              <a:rPr sz="2000" b="1" spc="-1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mutations</a:t>
            </a:r>
            <a:r>
              <a:rPr sz="200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50647"/>
            <a:ext cx="7541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Juice ITC"/>
                <a:cs typeface="Juice ITC"/>
              </a:rPr>
              <a:t>T RNA- </a:t>
            </a:r>
            <a:r>
              <a:rPr b="1" spc="-5" dirty="0">
                <a:latin typeface="Juice ITC"/>
                <a:cs typeface="Juice ITC"/>
              </a:rPr>
              <a:t>the adapter</a:t>
            </a:r>
            <a:r>
              <a:rPr b="1" spc="-40" dirty="0">
                <a:latin typeface="Juice ITC"/>
                <a:cs typeface="Juice ITC"/>
              </a:rPr>
              <a:t> </a:t>
            </a:r>
            <a:r>
              <a:rPr b="1" spc="-5" dirty="0">
                <a:latin typeface="Juice ITC"/>
                <a:cs typeface="Juice ITC"/>
              </a:rPr>
              <a:t>molecule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940053"/>
            <a:ext cx="8032115" cy="520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5405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tRNA (transfer </a:t>
            </a:r>
            <a:r>
              <a:rPr sz="2000" spc="-5" dirty="0">
                <a:latin typeface="Arial"/>
                <a:cs typeface="Arial"/>
              </a:rPr>
              <a:t>RNA)- </a:t>
            </a:r>
            <a:r>
              <a:rPr sz="2000" dirty="0">
                <a:latin typeface="Arial"/>
                <a:cs typeface="Arial"/>
              </a:rPr>
              <a:t>reads code on mRNA &amp; binds amino acids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  translation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tRNA </a:t>
            </a:r>
            <a:r>
              <a:rPr sz="2000" dirty="0">
                <a:latin typeface="Arial"/>
                <a:cs typeface="Arial"/>
              </a:rPr>
              <a:t>also called </a:t>
            </a:r>
            <a:r>
              <a:rPr sz="2000" spc="5" dirty="0">
                <a:latin typeface="Arial"/>
                <a:cs typeface="Arial"/>
              </a:rPr>
              <a:t>sRNA </a:t>
            </a:r>
            <a:r>
              <a:rPr sz="2000" dirty="0">
                <a:latin typeface="Arial"/>
                <a:cs typeface="Arial"/>
              </a:rPr>
              <a:t>(soluble </a:t>
            </a:r>
            <a:r>
              <a:rPr sz="2000" spc="-10" dirty="0">
                <a:latin typeface="Arial"/>
                <a:cs typeface="Arial"/>
              </a:rPr>
              <a:t>RNA)- </a:t>
            </a:r>
            <a:r>
              <a:rPr sz="2000" dirty="0">
                <a:latin typeface="Arial"/>
                <a:cs typeface="Arial"/>
              </a:rPr>
              <a:t>known before genetic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was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postulated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tRNA- specific for each amino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000" dirty="0">
                <a:latin typeface="Arial Unicode MS"/>
                <a:cs typeface="Arial Unicode MS"/>
              </a:rPr>
              <a:t>Structure:</a:t>
            </a:r>
            <a:endParaRPr sz="2000">
              <a:latin typeface="Arial Unicode MS"/>
              <a:cs typeface="Arial Unicode MS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Single stranded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Clover leaf </a:t>
            </a:r>
            <a:r>
              <a:rPr sz="2000" spc="-5" dirty="0">
                <a:latin typeface="Arial"/>
                <a:cs typeface="Arial"/>
              </a:rPr>
              <a:t>shaped- </a:t>
            </a:r>
            <a:r>
              <a:rPr sz="2000" dirty="0">
                <a:latin typeface="Arial"/>
                <a:cs typeface="Arial"/>
              </a:rPr>
              <a:t>2D &amp; inverted L shaped-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3D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Four double stranded regions formed by hydrogen bonding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between  bases- 3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loops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Anticodon </a:t>
            </a:r>
            <a:r>
              <a:rPr sz="2000" b="1" spc="-5" dirty="0">
                <a:latin typeface="Arial"/>
                <a:cs typeface="Arial"/>
              </a:rPr>
              <a:t>loop</a:t>
            </a:r>
            <a:r>
              <a:rPr sz="2000" spc="-5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three unpaired bases complementary bases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(anti-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codon) to code </a:t>
            </a:r>
            <a:r>
              <a:rPr sz="2000" spc="5" dirty="0">
                <a:latin typeface="Arial"/>
                <a:cs typeface="Arial"/>
              </a:rPr>
              <a:t>bases </a:t>
            </a:r>
            <a:r>
              <a:rPr sz="2000" dirty="0">
                <a:latin typeface="Arial"/>
                <a:cs typeface="Arial"/>
              </a:rPr>
              <a:t>of </a:t>
            </a:r>
            <a:r>
              <a:rPr sz="2000" spc="5" dirty="0">
                <a:latin typeface="Arial"/>
                <a:cs typeface="Arial"/>
              </a:rPr>
              <a:t>mRNA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(codon)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Amino acid accepter </a:t>
            </a:r>
            <a:r>
              <a:rPr sz="2000" b="1" spc="-10" dirty="0">
                <a:latin typeface="Arial"/>
                <a:cs typeface="Arial"/>
              </a:rPr>
              <a:t>end</a:t>
            </a:r>
            <a:r>
              <a:rPr sz="2000" spc="-10" dirty="0">
                <a:latin typeface="Arial"/>
                <a:cs typeface="Arial"/>
              </a:rPr>
              <a:t>- </a:t>
            </a:r>
            <a:r>
              <a:rPr sz="2000" dirty="0">
                <a:latin typeface="Arial"/>
                <a:cs typeface="Arial"/>
              </a:rPr>
              <a:t>amino acids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binds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Initiator tRNA</a:t>
            </a:r>
            <a:r>
              <a:rPr sz="2000" dirty="0">
                <a:latin typeface="Arial"/>
                <a:cs typeface="Arial"/>
              </a:rPr>
              <a:t>- initiation &amp; has UAC anti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No tRNA- stop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Biomolecules - Nucleic Acids - LHS CNS-Chemistry (Term A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228600"/>
            <a:ext cx="8759825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914400"/>
            <a:ext cx="8065009" cy="5791200"/>
            <a:chOff x="1078991" y="697990"/>
            <a:chExt cx="7040880" cy="6132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91" y="697990"/>
              <a:ext cx="7040880" cy="61325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99" y="762000"/>
              <a:ext cx="6858000" cy="59496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3949" y="742950"/>
              <a:ext cx="6896100" cy="5988050"/>
            </a:xfrm>
            <a:custGeom>
              <a:avLst/>
              <a:gdLst/>
              <a:ahLst/>
              <a:cxnLst/>
              <a:rect l="l" t="t" r="r" b="b"/>
              <a:pathLst>
                <a:path w="6896100" h="5988050">
                  <a:moveTo>
                    <a:pt x="0" y="5987796"/>
                  </a:moveTo>
                  <a:lnTo>
                    <a:pt x="6896100" y="5987796"/>
                  </a:lnTo>
                  <a:lnTo>
                    <a:pt x="6896100" y="0"/>
                  </a:lnTo>
                  <a:lnTo>
                    <a:pt x="0" y="0"/>
                  </a:lnTo>
                  <a:lnTo>
                    <a:pt x="0" y="598779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9740" y="76200"/>
            <a:ext cx="8150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Juice ITC"/>
                <a:cs typeface="Juice ITC"/>
              </a:rPr>
              <a:t>TRNA</a:t>
            </a:r>
            <a:r>
              <a:rPr b="1" spc="-65" dirty="0">
                <a:latin typeface="Juice ITC"/>
                <a:cs typeface="Juice ITC"/>
              </a:rPr>
              <a:t> </a:t>
            </a:r>
            <a:r>
              <a:rPr b="1" spc="-5" dirty="0">
                <a:latin typeface="Juice ITC"/>
                <a:cs typeface="Juice ITC"/>
              </a:rPr>
              <a:t>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365505"/>
            <a:ext cx="83032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/>
              <a:t>T</a:t>
            </a:r>
            <a:r>
              <a:rPr b="1" spc="-10" smtClean="0"/>
              <a:t>r</a:t>
            </a:r>
            <a:r>
              <a:rPr b="1" spc="15" smtClean="0"/>
              <a:t>a</a:t>
            </a:r>
            <a:r>
              <a:rPr b="1" spc="-5" smtClean="0"/>
              <a:t>n</a:t>
            </a:r>
            <a:r>
              <a:rPr b="1" spc="5" smtClean="0"/>
              <a:t>s</a:t>
            </a:r>
            <a:r>
              <a:rPr b="1" spc="-10" smtClean="0"/>
              <a:t>lat</a:t>
            </a:r>
            <a:r>
              <a:rPr b="1" smtClean="0"/>
              <a:t>i</a:t>
            </a:r>
            <a:r>
              <a:rPr b="1" spc="-5" smtClean="0"/>
              <a:t>on</a:t>
            </a:r>
            <a:endParaRPr b="1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459740" y="940053"/>
            <a:ext cx="8137525" cy="34862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Process of polypeptide (protein) synthesis from amino acids added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 one another as per message transcribed on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mRNA</a:t>
            </a:r>
            <a:endParaRPr sz="2000">
              <a:latin typeface="Arial"/>
              <a:cs typeface="Arial"/>
            </a:endParaRPr>
          </a:p>
          <a:p>
            <a:pPr marL="355600" marR="400685" indent="-343535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Polymerization of amino acids to form polypeptide &amp; order and  sequence of amino acids are defined by the sequence of bases</a:t>
            </a:r>
            <a:r>
              <a:rPr sz="2000" spc="-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  mRNA</a:t>
            </a:r>
            <a:endParaRPr sz="200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5"/>
              </a:spcBef>
            </a:pPr>
            <a:endParaRPr sz="2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000" dirty="0">
                <a:latin typeface="Arial Unicode MS"/>
                <a:cs typeface="Arial Unicode MS"/>
              </a:rPr>
              <a:t>Molecules </a:t>
            </a:r>
            <a:r>
              <a:rPr sz="2000" spc="-5" dirty="0">
                <a:latin typeface="Arial Unicode MS"/>
                <a:cs typeface="Arial Unicode MS"/>
              </a:rPr>
              <a:t>Required </a:t>
            </a:r>
            <a:r>
              <a:rPr sz="2000" dirty="0">
                <a:latin typeface="Arial Unicode MS"/>
                <a:cs typeface="Arial Unicode MS"/>
              </a:rPr>
              <a:t>for Protein</a:t>
            </a:r>
            <a:r>
              <a:rPr sz="2000" spc="-105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Synthesis:</a:t>
            </a:r>
            <a:endParaRPr sz="2000">
              <a:latin typeface="Arial Unicode MS"/>
              <a:cs typeface="Arial Unicode MS"/>
            </a:endParaRPr>
          </a:p>
          <a:p>
            <a:pPr marL="469900" indent="-457834" algn="just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RNAs (mRNA, tRNA &amp;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rRNA)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Ribosomes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Enzymes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7.4 Lecture N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98437"/>
            <a:ext cx="8455025" cy="6430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18303" y="4050790"/>
            <a:ext cx="4425950" cy="2827020"/>
            <a:chOff x="4718303" y="4050790"/>
            <a:chExt cx="4425950" cy="2827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8303" y="4050790"/>
              <a:ext cx="4425696" cy="28072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2311" y="4114798"/>
              <a:ext cx="4285488" cy="27249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3261" y="4095749"/>
              <a:ext cx="4323715" cy="2763520"/>
            </a:xfrm>
            <a:custGeom>
              <a:avLst/>
              <a:gdLst/>
              <a:ahLst/>
              <a:cxnLst/>
              <a:rect l="l" t="t" r="r" b="b"/>
              <a:pathLst>
                <a:path w="4323715" h="2763520">
                  <a:moveTo>
                    <a:pt x="0" y="2763012"/>
                  </a:moveTo>
                  <a:lnTo>
                    <a:pt x="4323588" y="2763012"/>
                  </a:lnTo>
                  <a:lnTo>
                    <a:pt x="4323588" y="0"/>
                  </a:lnTo>
                  <a:lnTo>
                    <a:pt x="0" y="0"/>
                  </a:lnTo>
                  <a:lnTo>
                    <a:pt x="0" y="276301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1140" y="116879"/>
            <a:ext cx="8267065" cy="533222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80"/>
              </a:spcBef>
              <a:tabLst>
                <a:tab pos="469265" algn="l"/>
              </a:tabLst>
            </a:pPr>
            <a:r>
              <a:rPr sz="2000" dirty="0">
                <a:latin typeface="Arial"/>
                <a:cs typeface="Arial"/>
              </a:rPr>
              <a:t>1.	</a:t>
            </a:r>
            <a:r>
              <a:rPr sz="2000" spc="5" dirty="0">
                <a:latin typeface="Arial"/>
                <a:cs typeface="Arial"/>
              </a:rPr>
              <a:t>RNAs</a:t>
            </a:r>
            <a:endParaRPr sz="20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mRNA- template for translation, have </a:t>
            </a:r>
            <a:r>
              <a:rPr sz="2000" b="1" dirty="0">
                <a:latin typeface="Arial"/>
                <a:cs typeface="Arial"/>
              </a:rPr>
              <a:t>Untranslated regions </a:t>
            </a:r>
            <a:r>
              <a:rPr sz="2000" b="1" spc="5" dirty="0">
                <a:latin typeface="Arial"/>
                <a:cs typeface="Arial"/>
              </a:rPr>
              <a:t>(UTR)-</a:t>
            </a:r>
            <a:r>
              <a:rPr sz="2000" b="1" spc="-2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5’  (before </a:t>
            </a:r>
            <a:r>
              <a:rPr sz="2000" dirty="0">
                <a:latin typeface="Arial"/>
                <a:cs typeface="Arial"/>
              </a:rPr>
              <a:t>start codon) &amp; </a:t>
            </a:r>
            <a:r>
              <a:rPr sz="2000" spc="-5" dirty="0">
                <a:latin typeface="Arial"/>
                <a:cs typeface="Arial"/>
              </a:rPr>
              <a:t>3’ end (after </a:t>
            </a:r>
            <a:r>
              <a:rPr sz="2000" dirty="0">
                <a:latin typeface="Arial"/>
                <a:cs typeface="Arial"/>
              </a:rPr>
              <a:t>stop codon)- efficient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translation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tRNA- reads code &amp; bring amino acids related to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rRNA</a:t>
            </a:r>
            <a:endParaRPr sz="20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2.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Ribosomes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Responsible for protein synthesis in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Have structural RNAs &amp; about 80 different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Have two subunits large &amp; small; inactive-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separate</a:t>
            </a:r>
            <a:endParaRPr sz="20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Active: Small subunit attaches with mRNA to begin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translation</a:t>
            </a:r>
            <a:endParaRPr sz="2000">
              <a:latin typeface="Arial"/>
              <a:cs typeface="Arial"/>
            </a:endParaRPr>
          </a:p>
          <a:p>
            <a:pPr marL="355600" marR="91440" indent="-34290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Large subunit- two sites (P &amp; </a:t>
            </a:r>
            <a:r>
              <a:rPr sz="2000" spc="-5" dirty="0">
                <a:latin typeface="Arial"/>
                <a:cs typeface="Arial"/>
              </a:rPr>
              <a:t>A) </a:t>
            </a:r>
            <a:r>
              <a:rPr sz="2000" dirty="0">
                <a:latin typeface="Arial"/>
                <a:cs typeface="Arial"/>
              </a:rPr>
              <a:t>for subsequent amino acids to bind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&amp;  be close to form peptide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bond</a:t>
            </a:r>
            <a:endParaRPr sz="2000">
              <a:latin typeface="Arial"/>
              <a:cs typeface="Arial"/>
            </a:endParaRPr>
          </a:p>
          <a:p>
            <a:pPr marL="299085" marR="4048760" indent="-287020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Ribosome (23S </a:t>
            </a:r>
            <a:r>
              <a:rPr sz="2000" spc="5" dirty="0">
                <a:solidFill>
                  <a:srgbClr val="161616"/>
                </a:solidFill>
                <a:latin typeface="Arial"/>
                <a:cs typeface="Arial"/>
              </a:rPr>
              <a:t>rRNA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in bacteria</a:t>
            </a:r>
            <a:r>
              <a:rPr sz="2000" spc="-26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)-  acts as enzyme- ribozyme for  formation of peptide</a:t>
            </a:r>
            <a:r>
              <a:rPr sz="2000" spc="-8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bond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422503"/>
            <a:ext cx="5596255" cy="1122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Arial"/>
                <a:cs typeface="Arial"/>
              </a:rPr>
              <a:t>3.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Enzyme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Enzyme involved- Amino acyl tRNA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synhetase</a:t>
            </a:r>
            <a:endParaRPr sz="200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Used for activation of amino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2308987"/>
            <a:ext cx="6534784" cy="2529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Arial Unicode MS"/>
                <a:cs typeface="Arial Unicode MS"/>
              </a:rPr>
              <a:t>Steps involved in the </a:t>
            </a:r>
            <a:r>
              <a:rPr sz="2000" dirty="0">
                <a:latin typeface="Arial Unicode MS"/>
                <a:cs typeface="Arial Unicode MS"/>
              </a:rPr>
              <a:t>Process </a:t>
            </a:r>
            <a:r>
              <a:rPr sz="2000" spc="-5" dirty="0">
                <a:latin typeface="Arial Unicode MS"/>
                <a:cs typeface="Arial Unicode MS"/>
              </a:rPr>
              <a:t>of</a:t>
            </a:r>
            <a:r>
              <a:rPr sz="2000" spc="-80" dirty="0">
                <a:latin typeface="Arial Unicode MS"/>
                <a:cs typeface="Arial Unicode MS"/>
              </a:rPr>
              <a:t> </a:t>
            </a:r>
            <a:r>
              <a:rPr sz="2000" dirty="0">
                <a:latin typeface="Arial Unicode MS"/>
                <a:cs typeface="Arial Unicode MS"/>
              </a:rPr>
              <a:t>Translation</a:t>
            </a:r>
            <a:endParaRPr sz="20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900">
              <a:latin typeface="Arial Unicode MS"/>
              <a:cs typeface="Arial Unicode MS"/>
            </a:endParaRPr>
          </a:p>
          <a:p>
            <a:pPr marL="469900" indent="-457834">
              <a:lnSpc>
                <a:spcPct val="10000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Activation of amino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acids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Attachment of mRNA &amp; formation of initiation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complex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Initiation of polypeptide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chain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Elongation of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polypeptide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Termination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640" y="574903"/>
            <a:ext cx="8210550" cy="52692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580"/>
              </a:spcBef>
              <a:tabLst>
                <a:tab pos="558800" algn="l"/>
              </a:tabLst>
            </a:pPr>
            <a:r>
              <a:rPr sz="2000" dirty="0">
                <a:latin typeface="Arial"/>
                <a:cs typeface="Arial"/>
              </a:rPr>
              <a:t>1.	Activation of Amino acids &amp;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tRNA:</a:t>
            </a:r>
            <a:endParaRPr sz="2000">
              <a:latin typeface="Arial"/>
              <a:cs typeface="Arial"/>
            </a:endParaRPr>
          </a:p>
          <a:p>
            <a:pPr marL="444500" marR="58801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This </a:t>
            </a:r>
            <a:r>
              <a:rPr sz="2000" spc="5" dirty="0">
                <a:latin typeface="Arial"/>
                <a:cs typeface="Arial"/>
              </a:rPr>
              <a:t>process </a:t>
            </a:r>
            <a:r>
              <a:rPr sz="2000" dirty="0">
                <a:latin typeface="Arial"/>
                <a:cs typeface="Arial"/>
              </a:rPr>
              <a:t>also called </a:t>
            </a:r>
            <a:r>
              <a:rPr sz="2000" b="1" dirty="0">
                <a:latin typeface="Arial"/>
                <a:cs typeface="Arial"/>
              </a:rPr>
              <a:t>charging of tRNA/ </a:t>
            </a:r>
            <a:r>
              <a:rPr sz="2000" b="1" spc="-5" dirty="0">
                <a:latin typeface="Arial"/>
                <a:cs typeface="Arial"/>
              </a:rPr>
              <a:t>aminoacylation</a:t>
            </a:r>
            <a:r>
              <a:rPr sz="2000" b="1" spc="-114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  </a:t>
            </a:r>
            <a:r>
              <a:rPr sz="2000" b="1" spc="5" dirty="0">
                <a:latin typeface="Arial"/>
                <a:cs typeface="Arial"/>
              </a:rPr>
              <a:t>tRNA</a:t>
            </a:r>
            <a:endParaRPr sz="2000">
              <a:latin typeface="Arial"/>
              <a:cs typeface="Arial"/>
            </a:endParaRPr>
          </a:p>
          <a:p>
            <a:pPr marL="4445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Enzyme </a:t>
            </a:r>
            <a:r>
              <a:rPr sz="2000" b="1" i="1" dirty="0">
                <a:latin typeface="Arial"/>
                <a:cs typeface="Arial"/>
              </a:rPr>
              <a:t>Aminoacyl </a:t>
            </a:r>
            <a:r>
              <a:rPr sz="2000" b="1" i="1" spc="5" dirty="0">
                <a:latin typeface="Arial"/>
                <a:cs typeface="Arial"/>
              </a:rPr>
              <a:t>tRNA </a:t>
            </a:r>
            <a:r>
              <a:rPr sz="2000" b="1" i="1" dirty="0">
                <a:latin typeface="Arial"/>
                <a:cs typeface="Arial"/>
              </a:rPr>
              <a:t>synthase </a:t>
            </a:r>
            <a:r>
              <a:rPr sz="2000" dirty="0">
                <a:latin typeface="Arial"/>
                <a:cs typeface="Arial"/>
              </a:rPr>
              <a:t>to form </a:t>
            </a:r>
            <a:r>
              <a:rPr sz="2000" b="1" spc="-5" dirty="0">
                <a:latin typeface="Arial"/>
                <a:cs typeface="Arial"/>
              </a:rPr>
              <a:t>aminoacyl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tRNA</a:t>
            </a:r>
            <a:endParaRPr sz="2000">
              <a:latin typeface="Arial"/>
              <a:cs typeface="Arial"/>
            </a:endParaRPr>
          </a:p>
          <a:p>
            <a:pPr marL="4445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complex</a:t>
            </a:r>
            <a:endParaRPr sz="2000">
              <a:latin typeface="Arial"/>
              <a:cs typeface="Arial"/>
            </a:endParaRPr>
          </a:p>
          <a:p>
            <a:pPr marL="4445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Require Mg</a:t>
            </a:r>
            <a:r>
              <a:rPr sz="1950" baseline="25641" dirty="0">
                <a:latin typeface="Arial"/>
                <a:cs typeface="Arial"/>
              </a:rPr>
              <a:t>+ </a:t>
            </a:r>
            <a:r>
              <a:rPr sz="2000" dirty="0">
                <a:latin typeface="Arial"/>
                <a:cs typeface="Arial"/>
              </a:rPr>
              <a:t>to catalyse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reaction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01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2. Attachment of mRNA &amp; formation of </a:t>
            </a:r>
            <a:r>
              <a:rPr sz="2000" spc="-5" dirty="0">
                <a:latin typeface="Arial"/>
                <a:cs typeface="Arial"/>
              </a:rPr>
              <a:t>Initiation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complex:</a:t>
            </a:r>
            <a:endParaRPr sz="2000">
              <a:latin typeface="Arial"/>
              <a:cs typeface="Arial"/>
            </a:endParaRPr>
          </a:p>
          <a:p>
            <a:pPr marL="4445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spc="5" dirty="0">
                <a:latin typeface="Arial"/>
                <a:cs typeface="Arial"/>
              </a:rPr>
              <a:t>mRNA </a:t>
            </a:r>
            <a:r>
              <a:rPr sz="2000" dirty="0">
                <a:latin typeface="Arial"/>
                <a:cs typeface="Arial"/>
              </a:rPr>
              <a:t>attach with small </a:t>
            </a:r>
            <a:r>
              <a:rPr sz="2000" spc="-10" dirty="0">
                <a:latin typeface="Arial"/>
                <a:cs typeface="Arial"/>
              </a:rPr>
              <a:t>sub- </a:t>
            </a:r>
            <a:r>
              <a:rPr sz="2000" dirty="0">
                <a:latin typeface="Arial"/>
                <a:cs typeface="Arial"/>
              </a:rPr>
              <a:t>unit of ribosome at the </a:t>
            </a:r>
            <a:r>
              <a:rPr sz="2000" i="1" spc="-5" dirty="0">
                <a:latin typeface="Arial"/>
                <a:cs typeface="Arial"/>
              </a:rPr>
              <a:t>Start</a:t>
            </a:r>
            <a:r>
              <a:rPr sz="2000" i="1" spc="-16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4445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Translating </a:t>
            </a:r>
            <a:r>
              <a:rPr sz="2000" spc="-5" dirty="0">
                <a:latin typeface="Arial"/>
                <a:cs typeface="Arial"/>
              </a:rPr>
              <a:t>mRNA- </a:t>
            </a:r>
            <a:r>
              <a:rPr sz="2000" dirty="0">
                <a:latin typeface="Arial"/>
                <a:cs typeface="Arial"/>
              </a:rPr>
              <a:t>flanked with </a:t>
            </a:r>
            <a:r>
              <a:rPr sz="2000" i="1" spc="-5" dirty="0">
                <a:latin typeface="Arial"/>
                <a:cs typeface="Arial"/>
              </a:rPr>
              <a:t>Start </a:t>
            </a:r>
            <a:r>
              <a:rPr sz="2000" i="1" dirty="0">
                <a:latin typeface="Arial"/>
                <a:cs typeface="Arial"/>
              </a:rPr>
              <a:t>codon (AUG) </a:t>
            </a:r>
            <a:r>
              <a:rPr sz="2000" dirty="0">
                <a:latin typeface="Arial"/>
                <a:cs typeface="Arial"/>
              </a:rPr>
              <a:t>&amp; </a:t>
            </a:r>
            <a:r>
              <a:rPr sz="2000" i="1" spc="-5" dirty="0">
                <a:latin typeface="Arial"/>
                <a:cs typeface="Arial"/>
              </a:rPr>
              <a:t>Stop</a:t>
            </a:r>
            <a:r>
              <a:rPr sz="2000" i="1" spc="-10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444500" marR="1905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Methionine charged tRNA having anticodon UAC pairs with AUG of  </a:t>
            </a:r>
            <a:r>
              <a:rPr sz="2000" spc="5" dirty="0">
                <a:latin typeface="Arial"/>
                <a:cs typeface="Arial"/>
              </a:rPr>
              <a:t>mRNA</a:t>
            </a:r>
            <a:endParaRPr sz="2000">
              <a:latin typeface="Arial"/>
              <a:cs typeface="Arial"/>
            </a:endParaRPr>
          </a:p>
          <a:p>
            <a:pPr marL="444500" marR="102933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</a:tabLst>
            </a:pPr>
            <a:r>
              <a:rPr sz="2000" dirty="0">
                <a:latin typeface="Arial"/>
                <a:cs typeface="Arial"/>
              </a:rPr>
              <a:t>Large sub- unit of ribosome joins &amp; form complex-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initiation  complex</a:t>
            </a:r>
            <a:endParaRPr sz="2000">
              <a:latin typeface="Arial"/>
              <a:cs typeface="Arial"/>
            </a:endParaRPr>
          </a:p>
          <a:p>
            <a:pPr marL="4445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43865" algn="l"/>
                <a:tab pos="444500" algn="l"/>
                <a:tab pos="1474470" algn="l"/>
              </a:tabLst>
            </a:pPr>
            <a:r>
              <a:rPr sz="2000" spc="5" dirty="0">
                <a:latin typeface="Arial"/>
                <a:cs typeface="Arial"/>
              </a:rPr>
              <a:t>tRNA</a:t>
            </a:r>
            <a:r>
              <a:rPr sz="1950" spc="7" baseline="25641" dirty="0">
                <a:latin typeface="Arial"/>
                <a:cs typeface="Arial"/>
              </a:rPr>
              <a:t>met	</a:t>
            </a:r>
            <a:r>
              <a:rPr sz="2000" dirty="0">
                <a:latin typeface="Arial"/>
                <a:cs typeface="Arial"/>
              </a:rPr>
              <a:t>also called </a:t>
            </a:r>
            <a:r>
              <a:rPr sz="2000" b="1" dirty="0">
                <a:latin typeface="Arial"/>
                <a:cs typeface="Arial"/>
              </a:rPr>
              <a:t>initiator tRNA </a:t>
            </a:r>
            <a:r>
              <a:rPr sz="2000" dirty="0">
                <a:latin typeface="Arial"/>
                <a:cs typeface="Arial"/>
              </a:rPr>
              <a:t>occupies P site of large </a:t>
            </a:r>
            <a:r>
              <a:rPr sz="2000" spc="5" dirty="0">
                <a:latin typeface="Arial"/>
                <a:cs typeface="Arial"/>
              </a:rPr>
              <a:t>sub-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unit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39" y="345479"/>
            <a:ext cx="8676640" cy="58794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Arial"/>
                <a:cs typeface="Arial"/>
              </a:rPr>
              <a:t>3. </a:t>
            </a:r>
            <a:r>
              <a:rPr sz="2000" spc="-5" dirty="0">
                <a:latin typeface="Arial"/>
                <a:cs typeface="Arial"/>
              </a:rPr>
              <a:t>Initiation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Polypeptide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Synthesis of protein/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polypeptide</a:t>
            </a:r>
            <a:endParaRPr sz="2000">
              <a:latin typeface="Arial"/>
              <a:cs typeface="Arial"/>
            </a:endParaRPr>
          </a:p>
          <a:p>
            <a:pPr marL="431800" marR="18161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  <a:tab pos="1516380" algn="l"/>
              </a:tabLst>
            </a:pPr>
            <a:r>
              <a:rPr sz="2000" dirty="0">
                <a:latin typeface="Arial"/>
                <a:cs typeface="Arial"/>
              </a:rPr>
              <a:t>Initiation	starts with amino acid methionine carrying tRNA/ initiator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  when binds to P site &amp; A site- empty with empty exposing codons of  mRNA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4. Elongation of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Polypeptide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spc="-5" dirty="0">
                <a:latin typeface="Arial"/>
                <a:cs typeface="Arial"/>
              </a:rPr>
              <a:t>Starts </a:t>
            </a:r>
            <a:r>
              <a:rPr sz="2000" dirty="0">
                <a:latin typeface="Arial"/>
                <a:cs typeface="Arial"/>
              </a:rPr>
              <a:t>from </a:t>
            </a:r>
            <a:r>
              <a:rPr sz="2000" spc="-5" dirty="0">
                <a:latin typeface="Arial"/>
                <a:cs typeface="Arial"/>
              </a:rPr>
              <a:t>5’ to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3’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spc="10" dirty="0">
                <a:latin typeface="Arial"/>
                <a:cs typeface="Arial"/>
              </a:rPr>
              <a:t>2</a:t>
            </a:r>
            <a:r>
              <a:rPr sz="1950" spc="15" baseline="25641" dirty="0">
                <a:latin typeface="Arial"/>
                <a:cs typeface="Arial"/>
              </a:rPr>
              <a:t>nd </a:t>
            </a:r>
            <a:r>
              <a:rPr sz="2000" dirty="0">
                <a:latin typeface="Arial"/>
                <a:cs typeface="Arial"/>
              </a:rPr>
              <a:t>tRNA charged with appropriate amino acid with anti codon</a:t>
            </a:r>
            <a:r>
              <a:rPr sz="2000" spc="-3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exposed codon of mRNA, enters the complex &amp; binds at A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site</a:t>
            </a:r>
            <a:endParaRPr sz="2000">
              <a:latin typeface="Arial"/>
              <a:cs typeface="Arial"/>
            </a:endParaRPr>
          </a:p>
          <a:p>
            <a:pPr marL="431800" marR="10541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431165" algn="l"/>
                <a:tab pos="431800" algn="l"/>
              </a:tabLst>
            </a:pPr>
            <a:r>
              <a:rPr sz="2000" b="1" dirty="0">
                <a:latin typeface="Arial"/>
                <a:cs typeface="Arial"/>
              </a:rPr>
              <a:t>Peptide bond</a:t>
            </a:r>
            <a:r>
              <a:rPr sz="2000" dirty="0">
                <a:latin typeface="Arial"/>
                <a:cs typeface="Arial"/>
              </a:rPr>
              <a:t>- formed between amino acid of P &amp; A site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(close)  resulting-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dipeptide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Linkage between Methionine &amp; </a:t>
            </a:r>
            <a:r>
              <a:rPr sz="2000" spc="-5" dirty="0">
                <a:latin typeface="Arial"/>
                <a:cs typeface="Arial"/>
              </a:rPr>
              <a:t>its </a:t>
            </a:r>
            <a:r>
              <a:rPr sz="2000" dirty="0">
                <a:latin typeface="Arial"/>
                <a:cs typeface="Arial"/>
              </a:rPr>
              <a:t>carrying tRNA break &amp; tRNA at </a:t>
            </a:r>
            <a:r>
              <a:rPr sz="2000" spc="5" dirty="0">
                <a:latin typeface="Arial"/>
                <a:cs typeface="Arial"/>
              </a:rPr>
              <a:t>A-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site</a:t>
            </a:r>
            <a:endParaRPr sz="20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carry di-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peptide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tRNA at A site- pulled to </a:t>
            </a:r>
            <a:r>
              <a:rPr sz="2000" spc="-5" dirty="0">
                <a:latin typeface="Arial"/>
                <a:cs typeface="Arial"/>
              </a:rPr>
              <a:t>P- </a:t>
            </a:r>
            <a:r>
              <a:rPr sz="2000" dirty="0">
                <a:latin typeface="Arial"/>
                <a:cs typeface="Arial"/>
              </a:rPr>
              <a:t>site along with mRNA-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translocation</a:t>
            </a:r>
            <a:endParaRPr sz="2000">
              <a:latin typeface="Arial"/>
              <a:cs typeface="Arial"/>
            </a:endParaRPr>
          </a:p>
          <a:p>
            <a:pPr marL="431800" marR="23749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431165" algn="l"/>
                <a:tab pos="431800" algn="l"/>
              </a:tabLst>
            </a:pPr>
            <a:r>
              <a:rPr sz="2000" dirty="0">
                <a:latin typeface="Arial"/>
                <a:cs typeface="Arial"/>
              </a:rPr>
              <a:t>Again A site gets exposed with another codon &amp; relevant tRNA binds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  A site- amino acid are linked &amp; elongation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continues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422503"/>
            <a:ext cx="8239125" cy="24644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Arial"/>
                <a:cs typeface="Arial"/>
              </a:rPr>
              <a:t>5.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Termination: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Synthesis of polypeptide </a:t>
            </a:r>
            <a:r>
              <a:rPr sz="2000" spc="-5" dirty="0">
                <a:latin typeface="Arial"/>
                <a:cs typeface="Arial"/>
              </a:rPr>
              <a:t>terminate- </a:t>
            </a:r>
            <a:r>
              <a:rPr sz="2000" dirty="0">
                <a:latin typeface="Arial"/>
                <a:cs typeface="Arial"/>
              </a:rPr>
              <a:t>stop codon (UAA, UAG &amp; UGA)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 </a:t>
            </a:r>
            <a:r>
              <a:rPr sz="2000" spc="5" dirty="0">
                <a:latin typeface="Arial"/>
                <a:cs typeface="Arial"/>
              </a:rPr>
              <a:t>mRNA </a:t>
            </a:r>
            <a:r>
              <a:rPr sz="2000" dirty="0">
                <a:latin typeface="Arial"/>
                <a:cs typeface="Arial"/>
              </a:rPr>
              <a:t>reach </a:t>
            </a:r>
            <a:r>
              <a:rPr sz="2000" spc="-15" dirty="0">
                <a:latin typeface="Arial"/>
                <a:cs typeface="Arial"/>
              </a:rPr>
              <a:t>A-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site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tRNA cannot </a:t>
            </a:r>
            <a:r>
              <a:rPr sz="2000" spc="5" dirty="0">
                <a:latin typeface="Arial"/>
                <a:cs typeface="Arial"/>
              </a:rPr>
              <a:t>recognize </a:t>
            </a:r>
            <a:r>
              <a:rPr sz="2000" dirty="0">
                <a:latin typeface="Arial"/>
                <a:cs typeface="Arial"/>
              </a:rPr>
              <a:t>stop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tRNA at </a:t>
            </a:r>
            <a:r>
              <a:rPr sz="2000" spc="-10" dirty="0">
                <a:latin typeface="Arial"/>
                <a:cs typeface="Arial"/>
              </a:rPr>
              <a:t>P- </a:t>
            </a:r>
            <a:r>
              <a:rPr sz="2000" dirty="0">
                <a:latin typeface="Arial"/>
                <a:cs typeface="Arial"/>
              </a:rPr>
              <a:t>site releases polypeptide in presence of </a:t>
            </a:r>
            <a:r>
              <a:rPr sz="2000" b="1" dirty="0">
                <a:latin typeface="Arial"/>
                <a:cs typeface="Arial"/>
              </a:rPr>
              <a:t>releasing</a:t>
            </a:r>
            <a:r>
              <a:rPr sz="2000" b="1" spc="-1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factors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which binds stop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codon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Dissociation of complex takes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place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991" y="697991"/>
            <a:ext cx="8641080" cy="5821680"/>
            <a:chOff x="316991" y="697991"/>
            <a:chExt cx="8641080" cy="5821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991" y="697991"/>
              <a:ext cx="8641080" cy="58216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761999"/>
              <a:ext cx="8458200" cy="5638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1949" y="742949"/>
              <a:ext cx="8496300" cy="5676900"/>
            </a:xfrm>
            <a:custGeom>
              <a:avLst/>
              <a:gdLst/>
              <a:ahLst/>
              <a:cxnLst/>
              <a:rect l="l" t="t" r="r" b="b"/>
              <a:pathLst>
                <a:path w="8496300" h="5676900">
                  <a:moveTo>
                    <a:pt x="0" y="5676900"/>
                  </a:moveTo>
                  <a:lnTo>
                    <a:pt x="8496300" y="5676900"/>
                  </a:lnTo>
                  <a:lnTo>
                    <a:pt x="8496300" y="0"/>
                  </a:lnTo>
                  <a:lnTo>
                    <a:pt x="0" y="0"/>
                  </a:lnTo>
                  <a:lnTo>
                    <a:pt x="0" y="56769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991" y="850391"/>
            <a:ext cx="8412480" cy="5440680"/>
            <a:chOff x="316991" y="850391"/>
            <a:chExt cx="8412480" cy="5440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991" y="850391"/>
              <a:ext cx="8412480" cy="54406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914399"/>
              <a:ext cx="8229600" cy="5257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1949" y="895349"/>
              <a:ext cx="8267700" cy="5295900"/>
            </a:xfrm>
            <a:custGeom>
              <a:avLst/>
              <a:gdLst/>
              <a:ahLst/>
              <a:cxnLst/>
              <a:rect l="l" t="t" r="r" b="b"/>
              <a:pathLst>
                <a:path w="8267700" h="5295900">
                  <a:moveTo>
                    <a:pt x="0" y="5295900"/>
                  </a:moveTo>
                  <a:lnTo>
                    <a:pt x="8267700" y="5295900"/>
                  </a:lnTo>
                  <a:lnTo>
                    <a:pt x="8267700" y="0"/>
                  </a:lnTo>
                  <a:lnTo>
                    <a:pt x="0" y="0"/>
                  </a:lnTo>
                  <a:lnTo>
                    <a:pt x="0" y="52959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304800"/>
            <a:ext cx="7281670" cy="3857625"/>
            <a:chOff x="774191" y="0"/>
            <a:chExt cx="7650480" cy="4391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191" y="0"/>
              <a:ext cx="7650480" cy="43860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199" y="33527"/>
              <a:ext cx="7467600" cy="42336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9149" y="14477"/>
              <a:ext cx="7505700" cy="4272280"/>
            </a:xfrm>
            <a:custGeom>
              <a:avLst/>
              <a:gdLst/>
              <a:ahLst/>
              <a:cxnLst/>
              <a:rect l="l" t="t" r="r" b="b"/>
              <a:pathLst>
                <a:path w="7505700" h="4272280">
                  <a:moveTo>
                    <a:pt x="0" y="4271772"/>
                  </a:moveTo>
                  <a:lnTo>
                    <a:pt x="7505700" y="4271772"/>
                  </a:lnTo>
                  <a:lnTo>
                    <a:pt x="7505700" y="0"/>
                  </a:lnTo>
                  <a:lnTo>
                    <a:pt x="0" y="0"/>
                  </a:lnTo>
                  <a:lnTo>
                    <a:pt x="0" y="427177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3915" y="4289769"/>
            <a:ext cx="8410575" cy="250190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000" b="1" spc="-5" dirty="0">
                <a:solidFill>
                  <a:srgbClr val="161616"/>
                </a:solidFill>
                <a:latin typeface="Latha"/>
                <a:cs typeface="Latha"/>
              </a:rPr>
              <a:t>Nucleoside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-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compounds formed by </a:t>
            </a:r>
            <a:r>
              <a:rPr sz="2000" spc="-5" dirty="0">
                <a:solidFill>
                  <a:srgbClr val="16161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combination of Pentose</a:t>
            </a:r>
            <a:r>
              <a:rPr sz="2000" spc="-17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sugar</a:t>
            </a:r>
            <a:endParaRPr sz="20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150"/>
              </a:spcBef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and Nitrogenous</a:t>
            </a:r>
            <a:r>
              <a:rPr sz="2000" spc="-5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base</a:t>
            </a:r>
            <a:endParaRPr sz="20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In DNA molecule- Deoxyribose sugar combines with nitrogenous base</a:t>
            </a:r>
            <a:r>
              <a:rPr sz="2000" spc="-300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&amp;  form</a:t>
            </a:r>
            <a:r>
              <a:rPr sz="2000" spc="-3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61616"/>
                </a:solidFill>
                <a:latin typeface="Arial"/>
                <a:cs typeface="Arial"/>
              </a:rPr>
              <a:t>Deoxyribonucleoside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Adenine + deoxyribose sugar =</a:t>
            </a:r>
            <a:r>
              <a:rPr sz="2000" spc="-9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Deoxyadenosine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Guanine + deoxyribose sugar =</a:t>
            </a:r>
            <a:r>
              <a:rPr sz="2000" spc="-114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Deoxygaunosine.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Cytosine + deoxyribose sugar =</a:t>
            </a:r>
            <a:r>
              <a:rPr sz="2000" spc="-9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Deoxycytidine.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Thymine + deoxyribose sugar</a:t>
            </a:r>
            <a:r>
              <a:rPr sz="2000" spc="-9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61616"/>
                </a:solidFill>
                <a:latin typeface="Arial"/>
                <a:cs typeface="Arial"/>
              </a:rPr>
              <a:t>=Deoxythymidine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469391"/>
            <a:ext cx="8564880" cy="6126480"/>
            <a:chOff x="393191" y="469391"/>
            <a:chExt cx="8564880" cy="6126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1" y="469391"/>
              <a:ext cx="8564880" cy="61264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533399"/>
              <a:ext cx="8382000" cy="5943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149" y="514349"/>
              <a:ext cx="8420100" cy="5981700"/>
            </a:xfrm>
            <a:custGeom>
              <a:avLst/>
              <a:gdLst/>
              <a:ahLst/>
              <a:cxnLst/>
              <a:rect l="l" t="t" r="r" b="b"/>
              <a:pathLst>
                <a:path w="8420100" h="5981700">
                  <a:moveTo>
                    <a:pt x="0" y="5981700"/>
                  </a:moveTo>
                  <a:lnTo>
                    <a:pt x="8420100" y="5981700"/>
                  </a:lnTo>
                  <a:lnTo>
                    <a:pt x="8420100" y="0"/>
                  </a:lnTo>
                  <a:lnTo>
                    <a:pt x="0" y="0"/>
                  </a:lnTo>
                  <a:lnTo>
                    <a:pt x="0" y="59817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991" y="469391"/>
            <a:ext cx="8641080" cy="5821680"/>
            <a:chOff x="316991" y="469391"/>
            <a:chExt cx="8641080" cy="5821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991" y="469391"/>
              <a:ext cx="8641080" cy="58216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0999" y="533399"/>
              <a:ext cx="8458200" cy="5638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1949" y="514349"/>
              <a:ext cx="8496300" cy="5676900"/>
            </a:xfrm>
            <a:custGeom>
              <a:avLst/>
              <a:gdLst/>
              <a:ahLst/>
              <a:cxnLst/>
              <a:rect l="l" t="t" r="r" b="b"/>
              <a:pathLst>
                <a:path w="8496300" h="5676900">
                  <a:moveTo>
                    <a:pt x="0" y="5676900"/>
                  </a:moveTo>
                  <a:lnTo>
                    <a:pt x="8496300" y="5676900"/>
                  </a:lnTo>
                  <a:lnTo>
                    <a:pt x="8496300" y="0"/>
                  </a:lnTo>
                  <a:lnTo>
                    <a:pt x="0" y="0"/>
                  </a:lnTo>
                  <a:lnTo>
                    <a:pt x="0" y="56769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469391"/>
            <a:ext cx="8564880" cy="5892165"/>
            <a:chOff x="393191" y="469391"/>
            <a:chExt cx="8564880" cy="58921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1" y="469391"/>
              <a:ext cx="8564880" cy="58917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533399"/>
              <a:ext cx="8382000" cy="57089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149" y="514349"/>
              <a:ext cx="8420100" cy="5747385"/>
            </a:xfrm>
            <a:custGeom>
              <a:avLst/>
              <a:gdLst/>
              <a:ahLst/>
              <a:cxnLst/>
              <a:rect l="l" t="t" r="r" b="b"/>
              <a:pathLst>
                <a:path w="8420100" h="5747385">
                  <a:moveTo>
                    <a:pt x="0" y="5747004"/>
                  </a:moveTo>
                  <a:lnTo>
                    <a:pt x="8420100" y="5747004"/>
                  </a:lnTo>
                  <a:lnTo>
                    <a:pt x="8420100" y="0"/>
                  </a:lnTo>
                  <a:lnTo>
                    <a:pt x="0" y="0"/>
                  </a:lnTo>
                  <a:lnTo>
                    <a:pt x="0" y="574700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469391"/>
            <a:ext cx="8468995" cy="5974080"/>
            <a:chOff x="393191" y="469391"/>
            <a:chExt cx="8468995" cy="5974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1" y="469391"/>
              <a:ext cx="8468868" cy="5974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533399"/>
              <a:ext cx="8285988" cy="57912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149" y="514349"/>
              <a:ext cx="8324215" cy="5829300"/>
            </a:xfrm>
            <a:custGeom>
              <a:avLst/>
              <a:gdLst/>
              <a:ahLst/>
              <a:cxnLst/>
              <a:rect l="l" t="t" r="r" b="b"/>
              <a:pathLst>
                <a:path w="8324215" h="5829300">
                  <a:moveTo>
                    <a:pt x="0" y="5829300"/>
                  </a:moveTo>
                  <a:lnTo>
                    <a:pt x="8324088" y="5829300"/>
                  </a:lnTo>
                  <a:lnTo>
                    <a:pt x="8324088" y="0"/>
                  </a:lnTo>
                  <a:lnTo>
                    <a:pt x="0" y="0"/>
                  </a:lnTo>
                  <a:lnTo>
                    <a:pt x="0" y="5829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697991"/>
            <a:ext cx="8564880" cy="5897880"/>
            <a:chOff x="393191" y="697991"/>
            <a:chExt cx="8564880" cy="5897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1" y="697991"/>
              <a:ext cx="8564880" cy="58978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761999"/>
              <a:ext cx="8382000" cy="5715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149" y="742949"/>
              <a:ext cx="8420100" cy="5753100"/>
            </a:xfrm>
            <a:custGeom>
              <a:avLst/>
              <a:gdLst/>
              <a:ahLst/>
              <a:cxnLst/>
              <a:rect l="l" t="t" r="r" b="b"/>
              <a:pathLst>
                <a:path w="8420100" h="5753100">
                  <a:moveTo>
                    <a:pt x="0" y="5753100"/>
                  </a:moveTo>
                  <a:lnTo>
                    <a:pt x="8420100" y="5753100"/>
                  </a:lnTo>
                  <a:lnTo>
                    <a:pt x="8420100" y="0"/>
                  </a:lnTo>
                  <a:lnTo>
                    <a:pt x="0" y="0"/>
                  </a:lnTo>
                  <a:lnTo>
                    <a:pt x="0" y="5753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414527"/>
            <a:ext cx="8412480" cy="6375400"/>
            <a:chOff x="393191" y="414527"/>
            <a:chExt cx="8412480" cy="6375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1" y="414527"/>
              <a:ext cx="8412480" cy="63748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" y="478535"/>
              <a:ext cx="8229600" cy="61920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149" y="459485"/>
              <a:ext cx="8267700" cy="6230620"/>
            </a:xfrm>
            <a:custGeom>
              <a:avLst/>
              <a:gdLst/>
              <a:ahLst/>
              <a:cxnLst/>
              <a:rect l="l" t="t" r="r" b="b"/>
              <a:pathLst>
                <a:path w="8267700" h="6230620">
                  <a:moveTo>
                    <a:pt x="0" y="6230112"/>
                  </a:moveTo>
                  <a:lnTo>
                    <a:pt x="8267700" y="6230112"/>
                  </a:lnTo>
                  <a:lnTo>
                    <a:pt x="8267700" y="0"/>
                  </a:lnTo>
                  <a:lnTo>
                    <a:pt x="0" y="0"/>
                  </a:lnTo>
                  <a:lnTo>
                    <a:pt x="0" y="6230112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288747"/>
            <a:ext cx="82270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 pitchFamily="34" charset="0"/>
                <a:cs typeface="Arial" pitchFamily="34" charset="0"/>
              </a:rPr>
              <a:t>Regulation </a:t>
            </a:r>
            <a:r>
              <a:rPr spc="-5" dirty="0">
                <a:latin typeface="Arial" pitchFamily="34" charset="0"/>
                <a:cs typeface="Arial" pitchFamily="34" charset="0"/>
              </a:rPr>
              <a:t>of </a:t>
            </a:r>
            <a:r>
              <a:rPr spc="5" dirty="0">
                <a:latin typeface="Arial" pitchFamily="34" charset="0"/>
                <a:cs typeface="Arial" pitchFamily="34" charset="0"/>
              </a:rPr>
              <a:t>gene</a:t>
            </a:r>
            <a:r>
              <a:rPr spc="-105" dirty="0">
                <a:latin typeface="Arial" pitchFamily="34" charset="0"/>
                <a:cs typeface="Arial" pitchFamily="34" charset="0"/>
              </a:rPr>
              <a:t> </a:t>
            </a:r>
            <a:r>
              <a:rPr spc="-5" dirty="0">
                <a:latin typeface="Arial" pitchFamily="34" charset="0"/>
                <a:cs typeface="Arial" pitchFamily="34" charset="0"/>
              </a:rPr>
              <a:t>expression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863853"/>
            <a:ext cx="8110855" cy="4835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dirty="0">
                <a:latin typeface="Arial"/>
                <a:cs typeface="Arial"/>
              </a:rPr>
              <a:t>Gene expression </a:t>
            </a:r>
            <a:r>
              <a:rPr sz="2000" dirty="0">
                <a:latin typeface="Arial"/>
                <a:cs typeface="Arial"/>
              </a:rPr>
              <a:t>is the process by which information from a gene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  used in </a:t>
            </a:r>
            <a:r>
              <a:rPr sz="2000" spc="-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synthesis of a </a:t>
            </a:r>
            <a:r>
              <a:rPr sz="2000" b="1" dirty="0">
                <a:latin typeface="Arial"/>
                <a:cs typeface="Arial"/>
              </a:rPr>
              <a:t>functional gene</a:t>
            </a:r>
            <a:r>
              <a:rPr sz="2000" b="1" spc="-1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product</a:t>
            </a:r>
            <a:r>
              <a:rPr sz="200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355600" marR="252729" indent="-343535" algn="just">
              <a:lnSpc>
                <a:spcPct val="1000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These products are </a:t>
            </a:r>
            <a:r>
              <a:rPr sz="2000" spc="-5" dirty="0">
                <a:latin typeface="Arial"/>
                <a:cs typeface="Arial"/>
              </a:rPr>
              <a:t>often </a:t>
            </a:r>
            <a:r>
              <a:rPr sz="2000" dirty="0">
                <a:latin typeface="Arial"/>
                <a:cs typeface="Arial"/>
              </a:rPr>
              <a:t>proteins, but in non-protein coding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genes  such as ribosomal RNA (rRNA), transfer </a:t>
            </a: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(tRNA) or small  nuclear RNA (snRNA) genes, the product is a functional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RNA</a:t>
            </a:r>
            <a:endParaRPr sz="2000">
              <a:latin typeface="Arial"/>
              <a:cs typeface="Arial"/>
            </a:endParaRPr>
          </a:p>
          <a:p>
            <a:pPr marL="355600" marR="57150" indent="-343535" algn="just">
              <a:lnSpc>
                <a:spcPct val="100000"/>
              </a:lnSpc>
              <a:spcBef>
                <a:spcPts val="484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Several steps are involved in Gene expression: </a:t>
            </a:r>
            <a:r>
              <a:rPr sz="2000" b="1" dirty="0">
                <a:latin typeface="Arial"/>
                <a:cs typeface="Arial"/>
              </a:rPr>
              <a:t>Transcription,</a:t>
            </a:r>
            <a:r>
              <a:rPr sz="2000" b="1" spc="-1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RNA  splicing, Translation &amp; Post translation modification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It regulates &amp; </a:t>
            </a:r>
            <a:r>
              <a:rPr sz="2000" spc="-5" dirty="0">
                <a:latin typeface="Arial"/>
                <a:cs typeface="Arial"/>
              </a:rPr>
              <a:t>form </a:t>
            </a:r>
            <a:r>
              <a:rPr sz="2000" dirty="0">
                <a:latin typeface="Arial"/>
                <a:cs typeface="Arial"/>
              </a:rPr>
              <a:t>basis of cellular differentiation,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morphogenesis,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adaptability of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organism</a:t>
            </a:r>
            <a:endParaRPr sz="2000">
              <a:latin typeface="Arial"/>
              <a:cs typeface="Arial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Regulation of gene expression in Eukaryotes is exerted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at: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Transcriptional level (formation of primary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transcript)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Processing level (regulation of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splicing)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Transport of mRNA from nucleus to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cytoplasm</a:t>
            </a:r>
            <a:endParaRPr sz="2000">
              <a:latin typeface="Arial"/>
              <a:cs typeface="Arial"/>
            </a:endParaRPr>
          </a:p>
          <a:p>
            <a:pPr marL="469900" indent="-457834" algn="just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Translational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level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27075"/>
            <a:ext cx="8017509" cy="478155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0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Expression of genes can also be regulated by change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00"/>
              </a:spcBef>
            </a:pPr>
            <a:r>
              <a:rPr sz="2000" b="1" spc="-5" dirty="0">
                <a:latin typeface="Arial"/>
                <a:cs typeface="Arial"/>
              </a:rPr>
              <a:t>physiological, </a:t>
            </a:r>
            <a:r>
              <a:rPr sz="2000" b="1" dirty="0">
                <a:latin typeface="Arial"/>
                <a:cs typeface="Arial"/>
              </a:rPr>
              <a:t>metabolic &amp; </a:t>
            </a:r>
            <a:r>
              <a:rPr sz="2000" b="1" spc="-5" dirty="0">
                <a:latin typeface="Arial"/>
                <a:cs typeface="Arial"/>
              </a:rPr>
              <a:t>environmental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conditions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150100"/>
              </a:lnSpc>
              <a:spcBef>
                <a:spcPts val="47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Beta- </a:t>
            </a:r>
            <a:r>
              <a:rPr sz="2000" dirty="0">
                <a:latin typeface="Arial"/>
                <a:cs typeface="Arial"/>
              </a:rPr>
              <a:t>galactosidase (enzyme)- present in </a:t>
            </a:r>
            <a:r>
              <a:rPr sz="2000" i="1" dirty="0">
                <a:latin typeface="Arial"/>
                <a:cs typeface="Arial"/>
              </a:rPr>
              <a:t>E.Coli</a:t>
            </a:r>
            <a:r>
              <a:rPr sz="2000" dirty="0">
                <a:latin typeface="Arial"/>
                <a:cs typeface="Arial"/>
              </a:rPr>
              <a:t>, catalyse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hydrolysis  of Lactose (disaccharide) into galactose &amp; glucose which is utilized  by bacteria for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energy</a:t>
            </a:r>
            <a:endParaRPr sz="2000">
              <a:latin typeface="Arial"/>
              <a:cs typeface="Arial"/>
            </a:endParaRPr>
          </a:p>
          <a:p>
            <a:pPr marL="355600" marR="14604" indent="-343535">
              <a:lnSpc>
                <a:spcPct val="1500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When lactose are not around bacteria to use as energy, bacteria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  not synthesize enzyme beta- galactosidase- explains physiological,  metabolic &amp; environmental conditions regulate gene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expression</a:t>
            </a:r>
            <a:endParaRPr sz="2000">
              <a:latin typeface="Arial"/>
              <a:cs typeface="Arial"/>
            </a:endParaRPr>
          </a:p>
          <a:p>
            <a:pPr marL="355600" marR="539115" indent="-343535">
              <a:lnSpc>
                <a:spcPct val="150100"/>
              </a:lnSpc>
              <a:spcBef>
                <a:spcPts val="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Development &amp; differentiation of embryo into adult-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coordinated  regulation of expression of several sets of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69239"/>
            <a:ext cx="844867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Prokaryotes- gene expression is controlled by the rate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transcriptional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initiation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5" dirty="0">
                <a:latin typeface="Arial"/>
                <a:cs typeface="Arial"/>
              </a:rPr>
              <a:t>RNA </a:t>
            </a:r>
            <a:r>
              <a:rPr sz="2000" dirty="0">
                <a:latin typeface="Arial"/>
                <a:cs typeface="Arial"/>
              </a:rPr>
              <a:t>polymerase attaches at promoter of transcription unit- regulated</a:t>
            </a:r>
            <a:r>
              <a:rPr sz="2000" spc="-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 </a:t>
            </a:r>
            <a:r>
              <a:rPr sz="2000" b="1" spc="-5" dirty="0">
                <a:latin typeface="Arial"/>
                <a:cs typeface="Arial"/>
              </a:rPr>
              <a:t>accessory/ </a:t>
            </a:r>
            <a:r>
              <a:rPr sz="2000" b="1" dirty="0">
                <a:latin typeface="Arial"/>
                <a:cs typeface="Arial"/>
              </a:rPr>
              <a:t>regulatory protein</a:t>
            </a:r>
            <a:r>
              <a:rPr sz="2000" dirty="0">
                <a:latin typeface="Arial"/>
                <a:cs typeface="Arial"/>
              </a:rPr>
              <a:t>- enable enzyme to recognize start site  (promoter)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Regulatory protein- positively (activation) or negatively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(repressor)</a:t>
            </a:r>
            <a:endParaRPr sz="2000">
              <a:latin typeface="Arial"/>
              <a:cs typeface="Arial"/>
            </a:endParaRPr>
          </a:p>
          <a:p>
            <a:pPr marL="355600" marR="22161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Accessibility of Promoter (prokaryotic DNA) also regulated-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interaction  of regulatory proteins with short </a:t>
            </a:r>
            <a:r>
              <a:rPr sz="2000" spc="5" dirty="0">
                <a:latin typeface="Arial"/>
                <a:cs typeface="Arial"/>
              </a:rPr>
              <a:t>DNA sequence-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operators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Operator region- adjacent to promoter region in </a:t>
            </a:r>
            <a:r>
              <a:rPr sz="2000" b="1" dirty="0">
                <a:latin typeface="Arial"/>
                <a:cs typeface="Arial"/>
              </a:rPr>
              <a:t>operons </a:t>
            </a:r>
            <a:r>
              <a:rPr sz="2000" dirty="0">
                <a:latin typeface="Arial"/>
                <a:cs typeface="Arial"/>
              </a:rPr>
              <a:t>(A group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tabLst>
                <a:tab pos="5542280" algn="l"/>
              </a:tabLst>
            </a:pPr>
            <a:r>
              <a:rPr sz="2000" dirty="0">
                <a:latin typeface="Arial"/>
                <a:cs typeface="Arial"/>
              </a:rPr>
              <a:t>genes or a segment of DNA that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functions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	single transcription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unit.)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Most operon operator sequence binds with a repressor</a:t>
            </a:r>
            <a:r>
              <a:rPr sz="2000" spc="-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9391" y="3974590"/>
            <a:ext cx="7879080" cy="2883535"/>
            <a:chOff x="469391" y="3974590"/>
            <a:chExt cx="7879080" cy="28835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9391" y="3974590"/>
              <a:ext cx="7879080" cy="28834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399" y="4038598"/>
              <a:ext cx="7696200" cy="2743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4349" y="4019548"/>
              <a:ext cx="7734300" cy="2781300"/>
            </a:xfrm>
            <a:custGeom>
              <a:avLst/>
              <a:gdLst/>
              <a:ahLst/>
              <a:cxnLst/>
              <a:rect l="l" t="t" r="r" b="b"/>
              <a:pathLst>
                <a:path w="7734300" h="2781300">
                  <a:moveTo>
                    <a:pt x="0" y="2781299"/>
                  </a:moveTo>
                  <a:lnTo>
                    <a:pt x="7734300" y="2781299"/>
                  </a:lnTo>
                  <a:lnTo>
                    <a:pt x="7734300" y="0"/>
                  </a:lnTo>
                  <a:lnTo>
                    <a:pt x="0" y="0"/>
                  </a:lnTo>
                  <a:lnTo>
                    <a:pt x="0" y="278129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289</TotalTime>
  <Words>6371</Words>
  <Application>Microsoft Office PowerPoint</Application>
  <PresentationFormat>On-screen Show (4:3)</PresentationFormat>
  <Paragraphs>762</Paragraphs>
  <Slides>121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32" baseType="lpstr">
      <vt:lpstr>Arial</vt:lpstr>
      <vt:lpstr>Perpetua</vt:lpstr>
      <vt:lpstr>Franklin Gothic Book</vt:lpstr>
      <vt:lpstr>Arial Unicode MS</vt:lpstr>
      <vt:lpstr>Latha</vt:lpstr>
      <vt:lpstr>Juice ITC</vt:lpstr>
      <vt:lpstr>Wingdings</vt:lpstr>
      <vt:lpstr>Times New Roman</vt:lpstr>
      <vt:lpstr>Calibri</vt:lpstr>
      <vt:lpstr>Wingdings 2</vt:lpstr>
      <vt:lpstr>Equity</vt:lpstr>
      <vt:lpstr>Slide 1</vt:lpstr>
      <vt:lpstr>Introduction</vt:lpstr>
      <vt:lpstr>Slide 3</vt:lpstr>
      <vt:lpstr>Deoxyribonucleic acid [DNA]</vt:lpstr>
      <vt:lpstr>Structure of polynucleotide chain</vt:lpstr>
      <vt:lpstr>Slide 6</vt:lpstr>
      <vt:lpstr>Slide 7</vt:lpstr>
      <vt:lpstr>Slide 8</vt:lpstr>
      <vt:lpstr>Slide 9</vt:lpstr>
      <vt:lpstr>Slide 10</vt:lpstr>
      <vt:lpstr>Slide 11</vt:lpstr>
      <vt:lpstr>Structure of RNA</vt:lpstr>
      <vt:lpstr>Slide 13</vt:lpstr>
      <vt:lpstr>Slide 14</vt:lpstr>
      <vt:lpstr>Slide 15</vt:lpstr>
      <vt:lpstr>Slide 16</vt:lpstr>
      <vt:lpstr>The structure of DNA is as follows:</vt:lpstr>
      <vt:lpstr>Slide 18</vt:lpstr>
      <vt:lpstr>Slide 19</vt:lpstr>
      <vt:lpstr>Slide 20</vt:lpstr>
      <vt:lpstr>Slide 21</vt:lpstr>
      <vt:lpstr>Lets Practice- dna structure</vt:lpstr>
      <vt:lpstr>Slide 23</vt:lpstr>
      <vt:lpstr>Slide 24</vt:lpstr>
      <vt:lpstr>Slide 25</vt:lpstr>
      <vt:lpstr>Packaging of dna helix</vt:lpstr>
      <vt:lpstr>Histone:</vt:lpstr>
      <vt:lpstr>Slide 28</vt:lpstr>
      <vt:lpstr>The search for genetic material</vt:lpstr>
      <vt:lpstr>Slide 30</vt:lpstr>
      <vt:lpstr>Slide 31</vt:lpstr>
      <vt:lpstr>Slide 32</vt:lpstr>
      <vt:lpstr>Slide 33</vt:lpstr>
      <vt:lpstr>Slide 34</vt:lpstr>
      <vt:lpstr>The Genetic material is DNA</vt:lpstr>
      <vt:lpstr>Slide 36</vt:lpstr>
      <vt:lpstr>Slide 37</vt:lpstr>
      <vt:lpstr>Properties of Genetic Material (DNA vs RNA)</vt:lpstr>
      <vt:lpstr>Slide 39</vt:lpstr>
      <vt:lpstr>Protein Synthesis ( Genetic Expression):</vt:lpstr>
      <vt:lpstr>RNA World</vt:lpstr>
      <vt:lpstr>Replication</vt:lpstr>
      <vt:lpstr>DNA Replication Pattern</vt:lpstr>
      <vt:lpstr>Slide 44</vt:lpstr>
      <vt:lpstr>Slide 45</vt:lpstr>
      <vt:lpstr>Matthew Meselson and Franklin Stahl experiment</vt:lpstr>
      <vt:lpstr>Slide 47</vt:lpstr>
      <vt:lpstr>DNA Replication- Introduction</vt:lpstr>
      <vt:lpstr>DNA Replication</vt:lpstr>
      <vt:lpstr>Slide 50</vt:lpstr>
      <vt:lpstr>Slide 51</vt:lpstr>
      <vt:lpstr>Slide 52</vt:lpstr>
      <vt:lpstr>Slide 53</vt:lpstr>
      <vt:lpstr>Slide 54</vt:lpstr>
      <vt:lpstr>Slide 55</vt:lpstr>
      <vt:lpstr>Transcription</vt:lpstr>
      <vt:lpstr>Transcription unit</vt:lpstr>
      <vt:lpstr>Slide 58</vt:lpstr>
      <vt:lpstr>Slide 59</vt:lpstr>
      <vt:lpstr>Slide 60</vt:lpstr>
      <vt:lpstr>Transcription unit and gene</vt:lpstr>
      <vt:lpstr>Slide 62</vt:lpstr>
      <vt:lpstr>Types of RNA</vt:lpstr>
      <vt:lpstr>Components essential for transcription</vt:lpstr>
      <vt:lpstr>Transcription in prokaryotes</vt:lpstr>
      <vt:lpstr>Transcription in Bacteria</vt:lpstr>
      <vt:lpstr>Transcription in Eukaryotes</vt:lpstr>
      <vt:lpstr>Slide 68</vt:lpstr>
      <vt:lpstr>Slide 69</vt:lpstr>
      <vt:lpstr>Slide 70</vt:lpstr>
      <vt:lpstr>Slide 71</vt:lpstr>
      <vt:lpstr>Genetic code</vt:lpstr>
      <vt:lpstr>General features of genetic code.</vt:lpstr>
      <vt:lpstr>Slide 74</vt:lpstr>
      <vt:lpstr>Slide 75</vt:lpstr>
      <vt:lpstr>Slide 76</vt:lpstr>
      <vt:lpstr>Slide 77</vt:lpstr>
      <vt:lpstr>Mutation and genetic code</vt:lpstr>
      <vt:lpstr>T RNA- the adapter molecule</vt:lpstr>
      <vt:lpstr>TRNA Structure</vt:lpstr>
      <vt:lpstr>Translation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Regulation of gene expression</vt:lpstr>
      <vt:lpstr>Slide 98</vt:lpstr>
      <vt:lpstr>Slide 99</vt:lpstr>
      <vt:lpstr>OPERON</vt:lpstr>
      <vt:lpstr>The lac operon</vt:lpstr>
      <vt:lpstr>Slide 102</vt:lpstr>
      <vt:lpstr>Slide 103</vt:lpstr>
      <vt:lpstr>Slide 104</vt:lpstr>
      <vt:lpstr>Slide 105</vt:lpstr>
      <vt:lpstr>Human genome project</vt:lpstr>
      <vt:lpstr>Goals of hgp</vt:lpstr>
      <vt:lpstr>Significance of hgp</vt:lpstr>
      <vt:lpstr>Methodologies</vt:lpstr>
      <vt:lpstr>Slide 110</vt:lpstr>
      <vt:lpstr>Slide 111</vt:lpstr>
      <vt:lpstr>Salient features of human genome</vt:lpstr>
      <vt:lpstr>Slide 113</vt:lpstr>
      <vt:lpstr>Applications and future challenges</vt:lpstr>
      <vt:lpstr>Slide 115</vt:lpstr>
      <vt:lpstr>Slide 116</vt:lpstr>
      <vt:lpstr>Slide 117</vt:lpstr>
      <vt:lpstr>DNA  fingerprinting</vt:lpstr>
      <vt:lpstr>Slide 119</vt:lpstr>
      <vt:lpstr>Steps involved in DNA finger printing technology.</vt:lpstr>
      <vt:lpstr>Application of DNA finger printing technology.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ssgj</cp:lastModifiedBy>
  <cp:revision>10</cp:revision>
  <dcterms:created xsi:type="dcterms:W3CDTF">2020-05-21T00:44:03Z</dcterms:created>
  <dcterms:modified xsi:type="dcterms:W3CDTF">2020-08-07T07:47:22Z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2020-05-21T00:00:00Z</vt:filetime>
  </property>
</Properties>
</file>